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1"/>
  </p:notesMasterIdLst>
  <p:handoutMasterIdLst>
    <p:handoutMasterId r:id="rId22"/>
  </p:handoutMasterIdLst>
  <p:sldIdLst>
    <p:sldId id="282" r:id="rId2"/>
    <p:sldId id="292" r:id="rId3"/>
    <p:sldId id="298" r:id="rId4"/>
    <p:sldId id="300" r:id="rId5"/>
    <p:sldId id="314" r:id="rId6"/>
    <p:sldId id="319" r:id="rId7"/>
    <p:sldId id="318" r:id="rId8"/>
    <p:sldId id="309" r:id="rId9"/>
    <p:sldId id="315" r:id="rId10"/>
    <p:sldId id="313" r:id="rId11"/>
    <p:sldId id="321" r:id="rId12"/>
    <p:sldId id="310" r:id="rId13"/>
    <p:sldId id="305" r:id="rId14"/>
    <p:sldId id="304" r:id="rId15"/>
    <p:sldId id="307" r:id="rId16"/>
    <p:sldId id="308" r:id="rId17"/>
    <p:sldId id="316" r:id="rId18"/>
    <p:sldId id="320" r:id="rId19"/>
    <p:sldId id="31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69" d="100"/>
          <a:sy n="69" d="100"/>
        </p:scale>
        <p:origin x="72" y="23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Average Home &amp; Away points over each season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0149623953956418E-2"/>
          <c:y val="0.32886283106616382"/>
          <c:w val="0.90276517425232161"/>
          <c:h val="0.51394771003054474"/>
        </c:manualLayout>
      </c:layout>
      <c:lineChart>
        <c:grouping val="standard"/>
        <c:varyColors val="0"/>
        <c:ser>
          <c:idx val="0"/>
          <c:order val="0"/>
          <c:tx>
            <c:strRef>
              <c:f>Sheet1!$B$1</c:f>
              <c:strCache>
                <c:ptCount val="1"/>
                <c:pt idx="0">
                  <c:v>Away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Sheet1!$A$2:$A$11</c:f>
              <c:strCache>
                <c:ptCount val="10"/>
                <c:pt idx="0">
                  <c:v>2008-09</c:v>
                </c:pt>
                <c:pt idx="1">
                  <c:v>2009-10</c:v>
                </c:pt>
                <c:pt idx="2">
                  <c:v>2010-11</c:v>
                </c:pt>
                <c:pt idx="3">
                  <c:v>2011-12</c:v>
                </c:pt>
                <c:pt idx="4">
                  <c:v>2012-13</c:v>
                </c:pt>
                <c:pt idx="5">
                  <c:v>2013-14</c:v>
                </c:pt>
                <c:pt idx="6">
                  <c:v>2014-15</c:v>
                </c:pt>
                <c:pt idx="7">
                  <c:v>2015-16</c:v>
                </c:pt>
                <c:pt idx="8">
                  <c:v>2016-17</c:v>
                </c:pt>
                <c:pt idx="9">
                  <c:v>2017-18</c:v>
                </c:pt>
              </c:strCache>
            </c:strRef>
          </c:cat>
          <c:val>
            <c:numRef>
              <c:f>Sheet1!$B$2:$B$11</c:f>
              <c:numCache>
                <c:formatCode>General</c:formatCode>
                <c:ptCount val="10"/>
                <c:pt idx="0">
                  <c:v>21.35</c:v>
                </c:pt>
                <c:pt idx="1">
                  <c:v>18</c:v>
                </c:pt>
                <c:pt idx="2">
                  <c:v>19.05</c:v>
                </c:pt>
                <c:pt idx="3">
                  <c:v>22.05</c:v>
                </c:pt>
                <c:pt idx="4">
                  <c:v>21.3</c:v>
                </c:pt>
                <c:pt idx="5">
                  <c:v>22.35</c:v>
                </c:pt>
                <c:pt idx="6">
                  <c:v>21.9</c:v>
                </c:pt>
                <c:pt idx="7">
                  <c:v>22.75</c:v>
                </c:pt>
                <c:pt idx="8">
                  <c:v>20.55</c:v>
                </c:pt>
                <c:pt idx="9">
                  <c:v>21.15</c:v>
                </c:pt>
              </c:numCache>
            </c:numRef>
          </c:val>
          <c:smooth val="0"/>
          <c:extLst>
            <c:ext xmlns:c16="http://schemas.microsoft.com/office/drawing/2014/chart" uri="{C3380CC4-5D6E-409C-BE32-E72D297353CC}">
              <c16:uniqueId val="{00000000-EED4-4B54-9A52-F28392FE8065}"/>
            </c:ext>
          </c:extLst>
        </c:ser>
        <c:ser>
          <c:idx val="1"/>
          <c:order val="1"/>
          <c:tx>
            <c:strRef>
              <c:f>Sheet1!$C$1</c:f>
              <c:strCache>
                <c:ptCount val="1"/>
                <c:pt idx="0">
                  <c:v>Home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2008-09</c:v>
                </c:pt>
                <c:pt idx="1">
                  <c:v>2009-10</c:v>
                </c:pt>
                <c:pt idx="2">
                  <c:v>2010-11</c:v>
                </c:pt>
                <c:pt idx="3">
                  <c:v>2011-12</c:v>
                </c:pt>
                <c:pt idx="4">
                  <c:v>2012-13</c:v>
                </c:pt>
                <c:pt idx="5">
                  <c:v>2013-14</c:v>
                </c:pt>
                <c:pt idx="6">
                  <c:v>2014-15</c:v>
                </c:pt>
                <c:pt idx="7">
                  <c:v>2015-16</c:v>
                </c:pt>
                <c:pt idx="8">
                  <c:v>2016-17</c:v>
                </c:pt>
                <c:pt idx="9">
                  <c:v>2017-18</c:v>
                </c:pt>
              </c:strCache>
            </c:strRef>
          </c:cat>
          <c:val>
            <c:numRef>
              <c:f>Sheet1!$C$2:$C$11</c:f>
              <c:numCache>
                <c:formatCode>General</c:formatCode>
                <c:ptCount val="10"/>
                <c:pt idx="0">
                  <c:v>30.8</c:v>
                </c:pt>
                <c:pt idx="1">
                  <c:v>33.299999999999997</c:v>
                </c:pt>
                <c:pt idx="2">
                  <c:v>32.4</c:v>
                </c:pt>
                <c:pt idx="3">
                  <c:v>30.3</c:v>
                </c:pt>
                <c:pt idx="4">
                  <c:v>30.3</c:v>
                </c:pt>
                <c:pt idx="5">
                  <c:v>30.75</c:v>
                </c:pt>
                <c:pt idx="6">
                  <c:v>30.45</c:v>
                </c:pt>
                <c:pt idx="7">
                  <c:v>28.9</c:v>
                </c:pt>
                <c:pt idx="8">
                  <c:v>32.25</c:v>
                </c:pt>
                <c:pt idx="9">
                  <c:v>30.9</c:v>
                </c:pt>
              </c:numCache>
            </c:numRef>
          </c:val>
          <c:smooth val="0"/>
          <c:extLst>
            <c:ext xmlns:c16="http://schemas.microsoft.com/office/drawing/2014/chart" uri="{C3380CC4-5D6E-409C-BE32-E72D297353CC}">
              <c16:uniqueId val="{00000001-EED4-4B54-9A52-F28392FE8065}"/>
            </c:ext>
          </c:extLst>
        </c:ser>
        <c:ser>
          <c:idx val="2"/>
          <c:order val="2"/>
          <c:tx>
            <c:strRef>
              <c:f>Sheet1!$D$1</c:f>
              <c:strCache>
                <c:ptCount val="1"/>
                <c:pt idx="0">
                  <c:v>Total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Sheet1!$A$2:$A$11</c:f>
              <c:strCache>
                <c:ptCount val="10"/>
                <c:pt idx="0">
                  <c:v>2008-09</c:v>
                </c:pt>
                <c:pt idx="1">
                  <c:v>2009-10</c:v>
                </c:pt>
                <c:pt idx="2">
                  <c:v>2010-11</c:v>
                </c:pt>
                <c:pt idx="3">
                  <c:v>2011-12</c:v>
                </c:pt>
                <c:pt idx="4">
                  <c:v>2012-13</c:v>
                </c:pt>
                <c:pt idx="5">
                  <c:v>2013-14</c:v>
                </c:pt>
                <c:pt idx="6">
                  <c:v>2014-15</c:v>
                </c:pt>
                <c:pt idx="7">
                  <c:v>2015-16</c:v>
                </c:pt>
                <c:pt idx="8">
                  <c:v>2016-17</c:v>
                </c:pt>
                <c:pt idx="9">
                  <c:v>2017-18</c:v>
                </c:pt>
              </c:strCache>
            </c:strRef>
          </c:cat>
          <c:val>
            <c:numRef>
              <c:f>Sheet1!$D$2:$D$11</c:f>
              <c:numCache>
                <c:formatCode>General</c:formatCode>
                <c:ptCount val="10"/>
                <c:pt idx="0">
                  <c:v>52.150000000000006</c:v>
                </c:pt>
                <c:pt idx="1">
                  <c:v>51.3</c:v>
                </c:pt>
                <c:pt idx="2">
                  <c:v>51.45</c:v>
                </c:pt>
                <c:pt idx="3">
                  <c:v>52.35</c:v>
                </c:pt>
                <c:pt idx="4">
                  <c:v>51.6</c:v>
                </c:pt>
                <c:pt idx="5">
                  <c:v>53.1</c:v>
                </c:pt>
                <c:pt idx="6">
                  <c:v>52.349999999999994</c:v>
                </c:pt>
                <c:pt idx="7">
                  <c:v>51.65</c:v>
                </c:pt>
                <c:pt idx="8">
                  <c:v>52.8</c:v>
                </c:pt>
                <c:pt idx="9">
                  <c:v>52.05</c:v>
                </c:pt>
              </c:numCache>
            </c:numRef>
          </c:val>
          <c:smooth val="0"/>
          <c:extLst>
            <c:ext xmlns:c16="http://schemas.microsoft.com/office/drawing/2014/chart" uri="{C3380CC4-5D6E-409C-BE32-E72D297353CC}">
              <c16:uniqueId val="{00000002-EED4-4B54-9A52-F28392FE8065}"/>
            </c:ext>
          </c:extLst>
        </c:ser>
        <c:dLbls>
          <c:showLegendKey val="0"/>
          <c:showVal val="0"/>
          <c:showCatName val="0"/>
          <c:showSerName val="0"/>
          <c:showPercent val="0"/>
          <c:showBubbleSize val="0"/>
        </c:dLbls>
        <c:marker val="1"/>
        <c:smooth val="0"/>
        <c:axId val="686512608"/>
        <c:axId val="686510968"/>
      </c:lineChart>
      <c:catAx>
        <c:axId val="68651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510968"/>
        <c:crosses val="autoZero"/>
        <c:auto val="1"/>
        <c:lblAlgn val="ctr"/>
        <c:lblOffset val="100"/>
        <c:noMultiLvlLbl val="0"/>
      </c:catAx>
      <c:valAx>
        <c:axId val="686510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51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26FF3-C5B7-4E8C-8155-79CA3B244F86}" type="doc">
      <dgm:prSet loTypeId="urn:microsoft.com/office/officeart/2005/8/layout/gear1" loCatId="process" qsTypeId="urn:microsoft.com/office/officeart/2005/8/quickstyle/simple1" qsCatId="simple" csTypeId="urn:microsoft.com/office/officeart/2005/8/colors/accent1_2" csCatId="accent1" phldr="1"/>
      <dgm:spPr/>
    </dgm:pt>
    <dgm:pt modelId="{45457A85-3F78-44D4-BD9F-2E9FE0B3C01C}">
      <dgm:prSet phldrT="[Text]"/>
      <dgm:spPr>
        <a:solidFill>
          <a:schemeClr val="accent6">
            <a:lumMod val="40000"/>
            <a:lumOff val="60000"/>
          </a:schemeClr>
        </a:solidFill>
        <a:ln>
          <a:solidFill>
            <a:schemeClr val="accent6">
              <a:lumMod val="40000"/>
              <a:lumOff val="60000"/>
            </a:schemeClr>
          </a:solidFill>
        </a:ln>
      </dgm:spPr>
      <dgm:t>
        <a:bodyPr/>
        <a:lstStyle/>
        <a:p>
          <a:r>
            <a:rPr lang="en-US" b="1" dirty="0">
              <a:solidFill>
                <a:schemeClr val="tx1"/>
              </a:solidFill>
            </a:rPr>
            <a:t>Influence of crowd &amp; Referee Bias</a:t>
          </a:r>
        </a:p>
      </dgm:t>
    </dgm:pt>
    <dgm:pt modelId="{40E9C746-AA0E-4324-A8EE-1B4A19F9FBBB}" type="parTrans" cxnId="{5963D8CD-5B8A-48A5-972B-D25C42642E3B}">
      <dgm:prSet/>
      <dgm:spPr/>
      <dgm:t>
        <a:bodyPr/>
        <a:lstStyle/>
        <a:p>
          <a:endParaRPr lang="en-US"/>
        </a:p>
      </dgm:t>
    </dgm:pt>
    <dgm:pt modelId="{0A1B976B-73C2-47D6-9A5A-2D972A60FDA6}" type="sibTrans" cxnId="{5963D8CD-5B8A-48A5-972B-D25C42642E3B}">
      <dgm:prSet/>
      <dgm:spPr/>
      <dgm:t>
        <a:bodyPr/>
        <a:lstStyle/>
        <a:p>
          <a:endParaRPr lang="en-US"/>
        </a:p>
      </dgm:t>
    </dgm:pt>
    <dgm:pt modelId="{E5960048-10D9-4406-996D-A39E693C67E4}">
      <dgm:prSet phldrT="[Text]"/>
      <dgm:spPr>
        <a:solidFill>
          <a:schemeClr val="accent3">
            <a:lumMod val="60000"/>
            <a:lumOff val="40000"/>
          </a:schemeClr>
        </a:solidFill>
        <a:ln>
          <a:solidFill>
            <a:schemeClr val="accent3">
              <a:lumMod val="60000"/>
              <a:lumOff val="40000"/>
            </a:schemeClr>
          </a:solidFill>
        </a:ln>
      </dgm:spPr>
      <dgm:t>
        <a:bodyPr/>
        <a:lstStyle/>
        <a:p>
          <a:r>
            <a:rPr lang="en-US" b="1" dirty="0">
              <a:solidFill>
                <a:schemeClr val="tx1"/>
              </a:solidFill>
            </a:rPr>
            <a:t>Travel Fatigue</a:t>
          </a:r>
        </a:p>
      </dgm:t>
    </dgm:pt>
    <dgm:pt modelId="{203804EB-FD2F-4B12-AF2D-A2A24B7A6BC3}" type="parTrans" cxnId="{DDD8BF6D-BE6B-4CDB-8A47-3B25BAC7BF9F}">
      <dgm:prSet/>
      <dgm:spPr/>
      <dgm:t>
        <a:bodyPr/>
        <a:lstStyle/>
        <a:p>
          <a:endParaRPr lang="en-US"/>
        </a:p>
      </dgm:t>
    </dgm:pt>
    <dgm:pt modelId="{5D4A0272-823A-4155-832A-019D7CCEBAF8}" type="sibTrans" cxnId="{DDD8BF6D-BE6B-4CDB-8A47-3B25BAC7BF9F}">
      <dgm:prSet/>
      <dgm:spPr/>
      <dgm:t>
        <a:bodyPr/>
        <a:lstStyle/>
        <a:p>
          <a:endParaRPr lang="en-US"/>
        </a:p>
      </dgm:t>
    </dgm:pt>
    <dgm:pt modelId="{574229D8-4486-4346-8009-05072418CF47}">
      <dgm:prSet phldrT="[Text]"/>
      <dgm:spPr>
        <a:solidFill>
          <a:schemeClr val="accent4">
            <a:lumMod val="60000"/>
            <a:lumOff val="40000"/>
          </a:schemeClr>
        </a:solidFill>
        <a:ln>
          <a:solidFill>
            <a:schemeClr val="accent4">
              <a:lumMod val="60000"/>
              <a:lumOff val="40000"/>
            </a:schemeClr>
          </a:solidFill>
        </a:ln>
      </dgm:spPr>
      <dgm:t>
        <a:bodyPr/>
        <a:lstStyle/>
        <a:p>
          <a:r>
            <a:rPr lang="en-US" b="1" dirty="0">
              <a:solidFill>
                <a:schemeClr val="tx1"/>
              </a:solidFill>
            </a:rPr>
            <a:t>Location Familiarity</a:t>
          </a:r>
        </a:p>
      </dgm:t>
    </dgm:pt>
    <dgm:pt modelId="{3DE14A0E-8420-4F7B-80D1-1B86DAFF4E2C}" type="parTrans" cxnId="{1844A556-D528-4244-A814-EBC79C9271D4}">
      <dgm:prSet/>
      <dgm:spPr/>
      <dgm:t>
        <a:bodyPr/>
        <a:lstStyle/>
        <a:p>
          <a:endParaRPr lang="en-US"/>
        </a:p>
      </dgm:t>
    </dgm:pt>
    <dgm:pt modelId="{0A60F0E5-3D32-4CC7-BD13-49DCBFF662D3}" type="sibTrans" cxnId="{1844A556-D528-4244-A814-EBC79C9271D4}">
      <dgm:prSet/>
      <dgm:spPr/>
      <dgm:t>
        <a:bodyPr/>
        <a:lstStyle/>
        <a:p>
          <a:endParaRPr lang="en-US"/>
        </a:p>
      </dgm:t>
    </dgm:pt>
    <dgm:pt modelId="{C232B346-A364-47F1-AD48-1F6CCE154084}" type="pres">
      <dgm:prSet presAssocID="{53F26FF3-C5B7-4E8C-8155-79CA3B244F86}" presName="composite" presStyleCnt="0">
        <dgm:presLayoutVars>
          <dgm:chMax val="3"/>
          <dgm:animLvl val="lvl"/>
          <dgm:resizeHandles val="exact"/>
        </dgm:presLayoutVars>
      </dgm:prSet>
      <dgm:spPr/>
    </dgm:pt>
    <dgm:pt modelId="{581AEA0F-6DE6-4B43-BDEF-5E5FDAD265A6}" type="pres">
      <dgm:prSet presAssocID="{45457A85-3F78-44D4-BD9F-2E9FE0B3C01C}" presName="gear1" presStyleLbl="node1" presStyleIdx="0" presStyleCnt="3">
        <dgm:presLayoutVars>
          <dgm:chMax val="1"/>
          <dgm:bulletEnabled val="1"/>
        </dgm:presLayoutVars>
      </dgm:prSet>
      <dgm:spPr/>
    </dgm:pt>
    <dgm:pt modelId="{64FCF77F-3D5A-443F-B018-A4CF7FB9A07E}" type="pres">
      <dgm:prSet presAssocID="{45457A85-3F78-44D4-BD9F-2E9FE0B3C01C}" presName="gear1srcNode" presStyleLbl="node1" presStyleIdx="0" presStyleCnt="3"/>
      <dgm:spPr/>
    </dgm:pt>
    <dgm:pt modelId="{5997012E-B024-4A79-9BD3-70D0D48E04DC}" type="pres">
      <dgm:prSet presAssocID="{45457A85-3F78-44D4-BD9F-2E9FE0B3C01C}" presName="gear1dstNode" presStyleLbl="node1" presStyleIdx="0" presStyleCnt="3"/>
      <dgm:spPr/>
    </dgm:pt>
    <dgm:pt modelId="{28D325A4-A25A-4B67-8B6F-7D76C303AF69}" type="pres">
      <dgm:prSet presAssocID="{E5960048-10D9-4406-996D-A39E693C67E4}" presName="gear2" presStyleLbl="node1" presStyleIdx="1" presStyleCnt="3">
        <dgm:presLayoutVars>
          <dgm:chMax val="1"/>
          <dgm:bulletEnabled val="1"/>
        </dgm:presLayoutVars>
      </dgm:prSet>
      <dgm:spPr/>
    </dgm:pt>
    <dgm:pt modelId="{2CE12E6D-3FB2-4636-9E99-A350A3E3F0AC}" type="pres">
      <dgm:prSet presAssocID="{E5960048-10D9-4406-996D-A39E693C67E4}" presName="gear2srcNode" presStyleLbl="node1" presStyleIdx="1" presStyleCnt="3"/>
      <dgm:spPr/>
    </dgm:pt>
    <dgm:pt modelId="{8DA71763-0D0B-4AD9-B785-89D8C398D982}" type="pres">
      <dgm:prSet presAssocID="{E5960048-10D9-4406-996D-A39E693C67E4}" presName="gear2dstNode" presStyleLbl="node1" presStyleIdx="1" presStyleCnt="3"/>
      <dgm:spPr/>
    </dgm:pt>
    <dgm:pt modelId="{C8FCD14C-1A47-4043-A743-2CDFE40203FF}" type="pres">
      <dgm:prSet presAssocID="{574229D8-4486-4346-8009-05072418CF47}" presName="gear3" presStyleLbl="node1" presStyleIdx="2" presStyleCnt="3"/>
      <dgm:spPr/>
    </dgm:pt>
    <dgm:pt modelId="{AFB3B204-15FE-4207-9CA6-907BE017E0EC}" type="pres">
      <dgm:prSet presAssocID="{574229D8-4486-4346-8009-05072418CF47}" presName="gear3tx" presStyleLbl="node1" presStyleIdx="2" presStyleCnt="3">
        <dgm:presLayoutVars>
          <dgm:chMax val="1"/>
          <dgm:bulletEnabled val="1"/>
        </dgm:presLayoutVars>
      </dgm:prSet>
      <dgm:spPr/>
    </dgm:pt>
    <dgm:pt modelId="{6BE10859-F6B7-4D05-BC67-DA49406EED41}" type="pres">
      <dgm:prSet presAssocID="{574229D8-4486-4346-8009-05072418CF47}" presName="gear3srcNode" presStyleLbl="node1" presStyleIdx="2" presStyleCnt="3"/>
      <dgm:spPr/>
    </dgm:pt>
    <dgm:pt modelId="{EB1737D1-B827-4D5C-8B93-8E9428A52AF2}" type="pres">
      <dgm:prSet presAssocID="{574229D8-4486-4346-8009-05072418CF47}" presName="gear3dstNode" presStyleLbl="node1" presStyleIdx="2" presStyleCnt="3"/>
      <dgm:spPr/>
    </dgm:pt>
    <dgm:pt modelId="{6E6F05DF-D1D4-43D8-B2BB-5292E2FBD13C}" type="pres">
      <dgm:prSet presAssocID="{0A1B976B-73C2-47D6-9A5A-2D972A60FDA6}" presName="connector1" presStyleLbl="sibTrans2D1" presStyleIdx="0" presStyleCnt="3"/>
      <dgm:spPr/>
    </dgm:pt>
    <dgm:pt modelId="{184096B5-4811-409A-80A4-B415AA032B64}" type="pres">
      <dgm:prSet presAssocID="{5D4A0272-823A-4155-832A-019D7CCEBAF8}" presName="connector2" presStyleLbl="sibTrans2D1" presStyleIdx="1" presStyleCnt="3"/>
      <dgm:spPr/>
    </dgm:pt>
    <dgm:pt modelId="{8DC5E26A-C5B1-4165-B0F8-C64F50B2D1B4}" type="pres">
      <dgm:prSet presAssocID="{0A60F0E5-3D32-4CC7-BD13-49DCBFF662D3}" presName="connector3" presStyleLbl="sibTrans2D1" presStyleIdx="2" presStyleCnt="3"/>
      <dgm:spPr/>
    </dgm:pt>
  </dgm:ptLst>
  <dgm:cxnLst>
    <dgm:cxn modelId="{7BAE5F12-1D06-4AF4-8E7A-98D0FA61F5DD}" type="presOf" srcId="{574229D8-4486-4346-8009-05072418CF47}" destId="{C8FCD14C-1A47-4043-A743-2CDFE40203FF}" srcOrd="0" destOrd="0" presId="urn:microsoft.com/office/officeart/2005/8/layout/gear1"/>
    <dgm:cxn modelId="{5F6DAC13-B8AE-4B55-B584-75022DA105A9}" type="presOf" srcId="{0A60F0E5-3D32-4CC7-BD13-49DCBFF662D3}" destId="{8DC5E26A-C5B1-4165-B0F8-C64F50B2D1B4}" srcOrd="0" destOrd="0" presId="urn:microsoft.com/office/officeart/2005/8/layout/gear1"/>
    <dgm:cxn modelId="{2528DD15-93C8-42EC-80F2-7E10A8D0DDF0}" type="presOf" srcId="{E5960048-10D9-4406-996D-A39E693C67E4}" destId="{28D325A4-A25A-4B67-8B6F-7D76C303AF69}" srcOrd="0" destOrd="0" presId="urn:microsoft.com/office/officeart/2005/8/layout/gear1"/>
    <dgm:cxn modelId="{5E52FD44-5A69-461C-A4FF-BE23B7FCBD28}" type="presOf" srcId="{5D4A0272-823A-4155-832A-019D7CCEBAF8}" destId="{184096B5-4811-409A-80A4-B415AA032B64}" srcOrd="0" destOrd="0" presId="urn:microsoft.com/office/officeart/2005/8/layout/gear1"/>
    <dgm:cxn modelId="{10FC8248-998C-415E-A5BD-B096CAEDE164}" type="presOf" srcId="{E5960048-10D9-4406-996D-A39E693C67E4}" destId="{8DA71763-0D0B-4AD9-B785-89D8C398D982}" srcOrd="2" destOrd="0" presId="urn:microsoft.com/office/officeart/2005/8/layout/gear1"/>
    <dgm:cxn modelId="{EBDFD54A-C73F-43E8-B979-FA87D44AE502}" type="presOf" srcId="{574229D8-4486-4346-8009-05072418CF47}" destId="{EB1737D1-B827-4D5C-8B93-8E9428A52AF2}" srcOrd="3" destOrd="0" presId="urn:microsoft.com/office/officeart/2005/8/layout/gear1"/>
    <dgm:cxn modelId="{DDD8BF6D-BE6B-4CDB-8A47-3B25BAC7BF9F}" srcId="{53F26FF3-C5B7-4E8C-8155-79CA3B244F86}" destId="{E5960048-10D9-4406-996D-A39E693C67E4}" srcOrd="1" destOrd="0" parTransId="{203804EB-FD2F-4B12-AF2D-A2A24B7A6BC3}" sibTransId="{5D4A0272-823A-4155-832A-019D7CCEBAF8}"/>
    <dgm:cxn modelId="{28221652-2EDE-491E-BB8F-A73D0FC4A31D}" type="presOf" srcId="{0A1B976B-73C2-47D6-9A5A-2D972A60FDA6}" destId="{6E6F05DF-D1D4-43D8-B2BB-5292E2FBD13C}" srcOrd="0" destOrd="0" presId="urn:microsoft.com/office/officeart/2005/8/layout/gear1"/>
    <dgm:cxn modelId="{1844A556-D528-4244-A814-EBC79C9271D4}" srcId="{53F26FF3-C5B7-4E8C-8155-79CA3B244F86}" destId="{574229D8-4486-4346-8009-05072418CF47}" srcOrd="2" destOrd="0" parTransId="{3DE14A0E-8420-4F7B-80D1-1B86DAFF4E2C}" sibTransId="{0A60F0E5-3D32-4CC7-BD13-49DCBFF662D3}"/>
    <dgm:cxn modelId="{9D9E2358-0F29-45C2-8925-B1A9C6B04359}" type="presOf" srcId="{574229D8-4486-4346-8009-05072418CF47}" destId="{6BE10859-F6B7-4D05-BC67-DA49406EED41}" srcOrd="2" destOrd="0" presId="urn:microsoft.com/office/officeart/2005/8/layout/gear1"/>
    <dgm:cxn modelId="{9360A1A6-C5AC-4460-B4DA-89B56D9C07A5}" type="presOf" srcId="{E5960048-10D9-4406-996D-A39E693C67E4}" destId="{2CE12E6D-3FB2-4636-9E99-A350A3E3F0AC}" srcOrd="1" destOrd="0" presId="urn:microsoft.com/office/officeart/2005/8/layout/gear1"/>
    <dgm:cxn modelId="{5963D8CD-5B8A-48A5-972B-D25C42642E3B}" srcId="{53F26FF3-C5B7-4E8C-8155-79CA3B244F86}" destId="{45457A85-3F78-44D4-BD9F-2E9FE0B3C01C}" srcOrd="0" destOrd="0" parTransId="{40E9C746-AA0E-4324-A8EE-1B4A19F9FBBB}" sibTransId="{0A1B976B-73C2-47D6-9A5A-2D972A60FDA6}"/>
    <dgm:cxn modelId="{24C2AED2-5CE3-49D4-AE75-4253360AA501}" type="presOf" srcId="{574229D8-4486-4346-8009-05072418CF47}" destId="{AFB3B204-15FE-4207-9CA6-907BE017E0EC}" srcOrd="1" destOrd="0" presId="urn:microsoft.com/office/officeart/2005/8/layout/gear1"/>
    <dgm:cxn modelId="{F8D2BFD5-0CE9-4AEB-943F-405A2361C816}" type="presOf" srcId="{45457A85-3F78-44D4-BD9F-2E9FE0B3C01C}" destId="{581AEA0F-6DE6-4B43-BDEF-5E5FDAD265A6}" srcOrd="0" destOrd="0" presId="urn:microsoft.com/office/officeart/2005/8/layout/gear1"/>
    <dgm:cxn modelId="{49018FD9-9B54-46A2-B9B6-52475D2BDFEC}" type="presOf" srcId="{53F26FF3-C5B7-4E8C-8155-79CA3B244F86}" destId="{C232B346-A364-47F1-AD48-1F6CCE154084}" srcOrd="0" destOrd="0" presId="urn:microsoft.com/office/officeart/2005/8/layout/gear1"/>
    <dgm:cxn modelId="{0E129FEF-2F3D-4883-83ED-7FB15E27E1F3}" type="presOf" srcId="{45457A85-3F78-44D4-BD9F-2E9FE0B3C01C}" destId="{5997012E-B024-4A79-9BD3-70D0D48E04DC}" srcOrd="2" destOrd="0" presId="urn:microsoft.com/office/officeart/2005/8/layout/gear1"/>
    <dgm:cxn modelId="{944685F0-8DA2-42DA-A059-88289F1E1BAA}" type="presOf" srcId="{45457A85-3F78-44D4-BD9F-2E9FE0B3C01C}" destId="{64FCF77F-3D5A-443F-B018-A4CF7FB9A07E}" srcOrd="1" destOrd="0" presId="urn:microsoft.com/office/officeart/2005/8/layout/gear1"/>
    <dgm:cxn modelId="{85B79063-699A-4E9A-9F00-3E10169A2863}" type="presParOf" srcId="{C232B346-A364-47F1-AD48-1F6CCE154084}" destId="{581AEA0F-6DE6-4B43-BDEF-5E5FDAD265A6}" srcOrd="0" destOrd="0" presId="urn:microsoft.com/office/officeart/2005/8/layout/gear1"/>
    <dgm:cxn modelId="{841C2FD4-14F7-4FDD-9A08-9F702DC67B4B}" type="presParOf" srcId="{C232B346-A364-47F1-AD48-1F6CCE154084}" destId="{64FCF77F-3D5A-443F-B018-A4CF7FB9A07E}" srcOrd="1" destOrd="0" presId="urn:microsoft.com/office/officeart/2005/8/layout/gear1"/>
    <dgm:cxn modelId="{52F366D7-7687-4567-8C42-D31FBF44998D}" type="presParOf" srcId="{C232B346-A364-47F1-AD48-1F6CCE154084}" destId="{5997012E-B024-4A79-9BD3-70D0D48E04DC}" srcOrd="2" destOrd="0" presId="urn:microsoft.com/office/officeart/2005/8/layout/gear1"/>
    <dgm:cxn modelId="{D577E20E-E715-4329-84B9-6BD6E605676B}" type="presParOf" srcId="{C232B346-A364-47F1-AD48-1F6CCE154084}" destId="{28D325A4-A25A-4B67-8B6F-7D76C303AF69}" srcOrd="3" destOrd="0" presId="urn:microsoft.com/office/officeart/2005/8/layout/gear1"/>
    <dgm:cxn modelId="{001EE861-E1F1-4D54-ADC1-B8E60ED16B44}" type="presParOf" srcId="{C232B346-A364-47F1-AD48-1F6CCE154084}" destId="{2CE12E6D-3FB2-4636-9E99-A350A3E3F0AC}" srcOrd="4" destOrd="0" presId="urn:microsoft.com/office/officeart/2005/8/layout/gear1"/>
    <dgm:cxn modelId="{ED42C607-FAC8-443B-BF8D-D7CC8E92CB68}" type="presParOf" srcId="{C232B346-A364-47F1-AD48-1F6CCE154084}" destId="{8DA71763-0D0B-4AD9-B785-89D8C398D982}" srcOrd="5" destOrd="0" presId="urn:microsoft.com/office/officeart/2005/8/layout/gear1"/>
    <dgm:cxn modelId="{AD82C770-0BDE-49F1-A036-9D5BD737A3F1}" type="presParOf" srcId="{C232B346-A364-47F1-AD48-1F6CCE154084}" destId="{C8FCD14C-1A47-4043-A743-2CDFE40203FF}" srcOrd="6" destOrd="0" presId="urn:microsoft.com/office/officeart/2005/8/layout/gear1"/>
    <dgm:cxn modelId="{E04F7898-5369-4B8E-9A3B-9E9D340CC1E8}" type="presParOf" srcId="{C232B346-A364-47F1-AD48-1F6CCE154084}" destId="{AFB3B204-15FE-4207-9CA6-907BE017E0EC}" srcOrd="7" destOrd="0" presId="urn:microsoft.com/office/officeart/2005/8/layout/gear1"/>
    <dgm:cxn modelId="{ECB3AC80-3AC5-4DE9-9C03-1D159B858D95}" type="presParOf" srcId="{C232B346-A364-47F1-AD48-1F6CCE154084}" destId="{6BE10859-F6B7-4D05-BC67-DA49406EED41}" srcOrd="8" destOrd="0" presId="urn:microsoft.com/office/officeart/2005/8/layout/gear1"/>
    <dgm:cxn modelId="{C6772FE5-5A51-46D2-BFDB-5A0546E75A60}" type="presParOf" srcId="{C232B346-A364-47F1-AD48-1F6CCE154084}" destId="{EB1737D1-B827-4D5C-8B93-8E9428A52AF2}" srcOrd="9" destOrd="0" presId="urn:microsoft.com/office/officeart/2005/8/layout/gear1"/>
    <dgm:cxn modelId="{5989D6CA-B6C2-4E9B-B91C-CFC4C5114A18}" type="presParOf" srcId="{C232B346-A364-47F1-AD48-1F6CCE154084}" destId="{6E6F05DF-D1D4-43D8-B2BB-5292E2FBD13C}" srcOrd="10" destOrd="0" presId="urn:microsoft.com/office/officeart/2005/8/layout/gear1"/>
    <dgm:cxn modelId="{67B595E3-1D0D-4563-AE48-D83F4A1BA315}" type="presParOf" srcId="{C232B346-A364-47F1-AD48-1F6CCE154084}" destId="{184096B5-4811-409A-80A4-B415AA032B64}" srcOrd="11" destOrd="0" presId="urn:microsoft.com/office/officeart/2005/8/layout/gear1"/>
    <dgm:cxn modelId="{A1F5C49C-1DD5-43DB-8FC6-6362651DDD2B}" type="presParOf" srcId="{C232B346-A364-47F1-AD48-1F6CCE154084}" destId="{8DC5E26A-C5B1-4165-B0F8-C64F50B2D1B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9EEAE-C69C-456C-AB90-81754C69F40C}" type="doc">
      <dgm:prSet loTypeId="urn:microsoft.com/office/officeart/2005/8/layout/process2" loCatId="process" qsTypeId="urn:microsoft.com/office/officeart/2005/8/quickstyle/simple1" qsCatId="simple" csTypeId="urn:microsoft.com/office/officeart/2005/8/colors/accent1_2" csCatId="accent1" phldr="1"/>
      <dgm:spPr/>
    </dgm:pt>
    <dgm:pt modelId="{B06F69E0-89E2-447C-B5CC-C8906E0BF014}">
      <dgm:prSet phldrT="[Text]"/>
      <dgm:spPr/>
      <dgm:t>
        <a:bodyPr/>
        <a:lstStyle/>
        <a:p>
          <a:r>
            <a:rPr lang="en-US" dirty="0">
              <a:latin typeface="Calibri" panose="020F0502020204030204" pitchFamily="34" charset="0"/>
              <a:cs typeface="Calibri" panose="020F0502020204030204" pitchFamily="34" charset="0"/>
            </a:rPr>
            <a:t>The following table shows the data collected for the season 2008-09. Each of the serial numbers denote the </a:t>
          </a:r>
          <a:r>
            <a:rPr lang="en-US" i="1" dirty="0" err="1">
              <a:latin typeface="Calibri" panose="020F0502020204030204" pitchFamily="34" charset="0"/>
              <a:cs typeface="Calibri" panose="020F0502020204030204" pitchFamily="34" charset="0"/>
            </a:rPr>
            <a:t>i</a:t>
          </a:r>
          <a:r>
            <a:rPr lang="en-US" dirty="0" err="1">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team in the league table. The Home and Away columns give the total points scored by the </a:t>
          </a:r>
          <a:r>
            <a:rPr lang="en-US" i="1" dirty="0" err="1">
              <a:latin typeface="Calibri" panose="020F0502020204030204" pitchFamily="34" charset="0"/>
              <a:cs typeface="Calibri" panose="020F0502020204030204" pitchFamily="34" charset="0"/>
            </a:rPr>
            <a:t>i</a:t>
          </a:r>
          <a:r>
            <a:rPr lang="en-US" dirty="0" err="1">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team in their home and away games respectively. </a:t>
          </a:r>
          <a:endParaRPr lang="en-IN" dirty="0"/>
        </a:p>
      </dgm:t>
    </dgm:pt>
    <dgm:pt modelId="{B53E98FC-6356-40C0-98E7-21E44680176A}" type="parTrans" cxnId="{0E82E775-32AE-48EE-B8ED-63080D5B2220}">
      <dgm:prSet/>
      <dgm:spPr/>
      <dgm:t>
        <a:bodyPr/>
        <a:lstStyle/>
        <a:p>
          <a:endParaRPr lang="en-IN"/>
        </a:p>
      </dgm:t>
    </dgm:pt>
    <dgm:pt modelId="{411B763E-181E-40D8-B9A0-5950A3AC6902}" type="sibTrans" cxnId="{0E82E775-32AE-48EE-B8ED-63080D5B2220}">
      <dgm:prSet/>
      <dgm:spPr/>
      <dgm:t>
        <a:bodyPr/>
        <a:lstStyle/>
        <a:p>
          <a:endParaRPr lang="en-IN"/>
        </a:p>
      </dgm:t>
    </dgm:pt>
    <dgm:pt modelId="{1DBAC025-4AA8-4556-9038-80773650E4D2}">
      <dgm:prSet phldrT="[Text]"/>
      <dgm:spPr/>
      <dgm:t>
        <a:bodyPr/>
        <a:lstStyle/>
        <a:p>
          <a:r>
            <a:rPr lang="en-US" dirty="0">
              <a:latin typeface="Calibri" panose="020F0502020204030204" pitchFamily="34" charset="0"/>
              <a:cs typeface="Calibri" panose="020F0502020204030204" pitchFamily="34" charset="0"/>
            </a:rPr>
            <a:t>Data on the consecutive ten seasons from 2008-09 to 2017-18 has been collected in the similar fashion.</a:t>
          </a:r>
          <a:endParaRPr lang="en-IN" dirty="0"/>
        </a:p>
      </dgm:t>
    </dgm:pt>
    <dgm:pt modelId="{3F132945-BF35-437D-A194-1701A997C984}" type="parTrans" cxnId="{78F465DB-0A3E-449E-99B3-438E77B6F624}">
      <dgm:prSet/>
      <dgm:spPr/>
      <dgm:t>
        <a:bodyPr/>
        <a:lstStyle/>
        <a:p>
          <a:endParaRPr lang="en-IN"/>
        </a:p>
      </dgm:t>
    </dgm:pt>
    <dgm:pt modelId="{8D30ABFD-2E59-4316-9D6A-BC438D23DBCA}" type="sibTrans" cxnId="{78F465DB-0A3E-449E-99B3-438E77B6F624}">
      <dgm:prSet/>
      <dgm:spPr/>
      <dgm:t>
        <a:bodyPr/>
        <a:lstStyle/>
        <a:p>
          <a:endParaRPr lang="en-IN"/>
        </a:p>
      </dgm:t>
    </dgm:pt>
    <dgm:pt modelId="{76316B4D-D4EB-4433-A06B-C1204CDB509C}">
      <dgm:prSet phldrT="[Text]" phldr="1"/>
      <dgm:spPr>
        <a:noFill/>
        <a:ln>
          <a:noFill/>
        </a:ln>
      </dgm:spPr>
      <dgm:t>
        <a:bodyPr/>
        <a:lstStyle/>
        <a:p>
          <a:endParaRPr lang="en-IN"/>
        </a:p>
      </dgm:t>
    </dgm:pt>
    <dgm:pt modelId="{379F9545-F2ED-44BE-8C2E-8BCFEE637C38}" type="sibTrans" cxnId="{DC7C708D-E881-4D8B-B0F9-ECEAB30D85EB}">
      <dgm:prSet/>
      <dgm:spPr/>
      <dgm:t>
        <a:bodyPr/>
        <a:lstStyle/>
        <a:p>
          <a:endParaRPr lang="en-IN"/>
        </a:p>
      </dgm:t>
    </dgm:pt>
    <dgm:pt modelId="{9C3DBFE2-FBB2-40B3-BE60-95D7799A3390}" type="parTrans" cxnId="{DC7C708D-E881-4D8B-B0F9-ECEAB30D85EB}">
      <dgm:prSet/>
      <dgm:spPr/>
      <dgm:t>
        <a:bodyPr/>
        <a:lstStyle/>
        <a:p>
          <a:endParaRPr lang="en-IN"/>
        </a:p>
      </dgm:t>
    </dgm:pt>
    <dgm:pt modelId="{CDD3A0EC-0411-42D8-B887-875C8FC874FA}" type="pres">
      <dgm:prSet presAssocID="{4339EEAE-C69C-456C-AB90-81754C69F40C}" presName="linearFlow" presStyleCnt="0">
        <dgm:presLayoutVars>
          <dgm:resizeHandles val="exact"/>
        </dgm:presLayoutVars>
      </dgm:prSet>
      <dgm:spPr/>
    </dgm:pt>
    <dgm:pt modelId="{CC0F371F-1C7A-4C40-86B3-CA92BC1879CD}" type="pres">
      <dgm:prSet presAssocID="{B06F69E0-89E2-447C-B5CC-C8906E0BF014}" presName="node" presStyleLbl="node1" presStyleIdx="0" presStyleCnt="3" custScaleX="554191">
        <dgm:presLayoutVars>
          <dgm:bulletEnabled val="1"/>
        </dgm:presLayoutVars>
      </dgm:prSet>
      <dgm:spPr/>
    </dgm:pt>
    <dgm:pt modelId="{24A52700-C24F-4ABB-AFAE-FCAB55EF22FA}" type="pres">
      <dgm:prSet presAssocID="{411B763E-181E-40D8-B9A0-5950A3AC6902}" presName="sibTrans" presStyleLbl="sibTrans2D1" presStyleIdx="0" presStyleCnt="2"/>
      <dgm:spPr/>
    </dgm:pt>
    <dgm:pt modelId="{4A3B7EF2-CE44-4871-8C37-A08EF285BEC8}" type="pres">
      <dgm:prSet presAssocID="{411B763E-181E-40D8-B9A0-5950A3AC6902}" presName="connectorText" presStyleLbl="sibTrans2D1" presStyleIdx="0" presStyleCnt="2"/>
      <dgm:spPr/>
    </dgm:pt>
    <dgm:pt modelId="{C60B6DB7-3F6C-4CE3-AA6C-439BC8FC71E4}" type="pres">
      <dgm:prSet presAssocID="{76316B4D-D4EB-4433-A06B-C1204CDB509C}" presName="node" presStyleLbl="node1" presStyleIdx="1" presStyleCnt="3" custScaleX="574713" custScaleY="136626">
        <dgm:presLayoutVars>
          <dgm:bulletEnabled val="1"/>
        </dgm:presLayoutVars>
      </dgm:prSet>
      <dgm:spPr/>
    </dgm:pt>
    <dgm:pt modelId="{20C8D6C7-F1E7-4CE1-B728-A286FD9A7949}" type="pres">
      <dgm:prSet presAssocID="{379F9545-F2ED-44BE-8C2E-8BCFEE637C38}" presName="sibTrans" presStyleLbl="sibTrans2D1" presStyleIdx="1" presStyleCnt="2"/>
      <dgm:spPr/>
    </dgm:pt>
    <dgm:pt modelId="{39013FFB-757E-41DB-B674-06611BEB4F2D}" type="pres">
      <dgm:prSet presAssocID="{379F9545-F2ED-44BE-8C2E-8BCFEE637C38}" presName="connectorText" presStyleLbl="sibTrans2D1" presStyleIdx="1" presStyleCnt="2"/>
      <dgm:spPr/>
    </dgm:pt>
    <dgm:pt modelId="{E618F05A-9F05-42F1-9BDE-F399FFB5427C}" type="pres">
      <dgm:prSet presAssocID="{1DBAC025-4AA8-4556-9038-80773650E4D2}" presName="node" presStyleLbl="node1" presStyleIdx="2" presStyleCnt="3" custScaleX="556048">
        <dgm:presLayoutVars>
          <dgm:bulletEnabled val="1"/>
        </dgm:presLayoutVars>
      </dgm:prSet>
      <dgm:spPr/>
    </dgm:pt>
  </dgm:ptLst>
  <dgm:cxnLst>
    <dgm:cxn modelId="{B156FF23-2C30-4981-AB74-DBEEC4195D17}" type="presOf" srcId="{411B763E-181E-40D8-B9A0-5950A3AC6902}" destId="{4A3B7EF2-CE44-4871-8C37-A08EF285BEC8}" srcOrd="1" destOrd="0" presId="urn:microsoft.com/office/officeart/2005/8/layout/process2"/>
    <dgm:cxn modelId="{7856CC60-87D9-4150-9889-0A9DEB9BD4E7}" type="presOf" srcId="{4339EEAE-C69C-456C-AB90-81754C69F40C}" destId="{CDD3A0EC-0411-42D8-B887-875C8FC874FA}" srcOrd="0" destOrd="0" presId="urn:microsoft.com/office/officeart/2005/8/layout/process2"/>
    <dgm:cxn modelId="{1384FB4C-234A-4774-80CA-A37F24EF5C1B}" type="presOf" srcId="{1DBAC025-4AA8-4556-9038-80773650E4D2}" destId="{E618F05A-9F05-42F1-9BDE-F399FFB5427C}" srcOrd="0" destOrd="0" presId="urn:microsoft.com/office/officeart/2005/8/layout/process2"/>
    <dgm:cxn modelId="{49DC3C6D-3186-47CF-9015-45397217FB06}" type="presOf" srcId="{B06F69E0-89E2-447C-B5CC-C8906E0BF014}" destId="{CC0F371F-1C7A-4C40-86B3-CA92BC1879CD}" srcOrd="0" destOrd="0" presId="urn:microsoft.com/office/officeart/2005/8/layout/process2"/>
    <dgm:cxn modelId="{D5C14975-C1F3-466E-9B3F-35D749D5ECB6}" type="presOf" srcId="{379F9545-F2ED-44BE-8C2E-8BCFEE637C38}" destId="{20C8D6C7-F1E7-4CE1-B728-A286FD9A7949}" srcOrd="0" destOrd="0" presId="urn:microsoft.com/office/officeart/2005/8/layout/process2"/>
    <dgm:cxn modelId="{0E82E775-32AE-48EE-B8ED-63080D5B2220}" srcId="{4339EEAE-C69C-456C-AB90-81754C69F40C}" destId="{B06F69E0-89E2-447C-B5CC-C8906E0BF014}" srcOrd="0" destOrd="0" parTransId="{B53E98FC-6356-40C0-98E7-21E44680176A}" sibTransId="{411B763E-181E-40D8-B9A0-5950A3AC6902}"/>
    <dgm:cxn modelId="{8325B376-9BFD-4604-9848-13153B23F324}" type="presOf" srcId="{411B763E-181E-40D8-B9A0-5950A3AC6902}" destId="{24A52700-C24F-4ABB-AFAE-FCAB55EF22FA}" srcOrd="0" destOrd="0" presId="urn:microsoft.com/office/officeart/2005/8/layout/process2"/>
    <dgm:cxn modelId="{DC7C708D-E881-4D8B-B0F9-ECEAB30D85EB}" srcId="{4339EEAE-C69C-456C-AB90-81754C69F40C}" destId="{76316B4D-D4EB-4433-A06B-C1204CDB509C}" srcOrd="1" destOrd="0" parTransId="{9C3DBFE2-FBB2-40B3-BE60-95D7799A3390}" sibTransId="{379F9545-F2ED-44BE-8C2E-8BCFEE637C38}"/>
    <dgm:cxn modelId="{917908A6-DCDA-4E01-B14D-B28A46A236A4}" type="presOf" srcId="{76316B4D-D4EB-4433-A06B-C1204CDB509C}" destId="{C60B6DB7-3F6C-4CE3-AA6C-439BC8FC71E4}" srcOrd="0" destOrd="0" presId="urn:microsoft.com/office/officeart/2005/8/layout/process2"/>
    <dgm:cxn modelId="{78F465DB-0A3E-449E-99B3-438E77B6F624}" srcId="{4339EEAE-C69C-456C-AB90-81754C69F40C}" destId="{1DBAC025-4AA8-4556-9038-80773650E4D2}" srcOrd="2" destOrd="0" parTransId="{3F132945-BF35-437D-A194-1701A997C984}" sibTransId="{8D30ABFD-2E59-4316-9D6A-BC438D23DBCA}"/>
    <dgm:cxn modelId="{23EBAEE0-81EE-422D-8B72-B128E19B6B73}" type="presOf" srcId="{379F9545-F2ED-44BE-8C2E-8BCFEE637C38}" destId="{39013FFB-757E-41DB-B674-06611BEB4F2D}" srcOrd="1" destOrd="0" presId="urn:microsoft.com/office/officeart/2005/8/layout/process2"/>
    <dgm:cxn modelId="{DAA748C3-8774-435A-A83E-212B9B69521F}" type="presParOf" srcId="{CDD3A0EC-0411-42D8-B887-875C8FC874FA}" destId="{CC0F371F-1C7A-4C40-86B3-CA92BC1879CD}" srcOrd="0" destOrd="0" presId="urn:microsoft.com/office/officeart/2005/8/layout/process2"/>
    <dgm:cxn modelId="{84BC156F-863E-4798-9432-9DDE80839D67}" type="presParOf" srcId="{CDD3A0EC-0411-42D8-B887-875C8FC874FA}" destId="{24A52700-C24F-4ABB-AFAE-FCAB55EF22FA}" srcOrd="1" destOrd="0" presId="urn:microsoft.com/office/officeart/2005/8/layout/process2"/>
    <dgm:cxn modelId="{04C707B4-A818-45A3-9493-D46D13292DCB}" type="presParOf" srcId="{24A52700-C24F-4ABB-AFAE-FCAB55EF22FA}" destId="{4A3B7EF2-CE44-4871-8C37-A08EF285BEC8}" srcOrd="0" destOrd="0" presId="urn:microsoft.com/office/officeart/2005/8/layout/process2"/>
    <dgm:cxn modelId="{64A0E948-21CC-4404-9BFC-427E870E88E4}" type="presParOf" srcId="{CDD3A0EC-0411-42D8-B887-875C8FC874FA}" destId="{C60B6DB7-3F6C-4CE3-AA6C-439BC8FC71E4}" srcOrd="2" destOrd="0" presId="urn:microsoft.com/office/officeart/2005/8/layout/process2"/>
    <dgm:cxn modelId="{41B609C4-DB2F-4AC6-84B4-A0C52278C9E6}" type="presParOf" srcId="{CDD3A0EC-0411-42D8-B887-875C8FC874FA}" destId="{20C8D6C7-F1E7-4CE1-B728-A286FD9A7949}" srcOrd="3" destOrd="0" presId="urn:microsoft.com/office/officeart/2005/8/layout/process2"/>
    <dgm:cxn modelId="{ED96EAE7-4A0B-413A-8DE9-7A3F1BCB3734}" type="presParOf" srcId="{20C8D6C7-F1E7-4CE1-B728-A286FD9A7949}" destId="{39013FFB-757E-41DB-B674-06611BEB4F2D}" srcOrd="0" destOrd="0" presId="urn:microsoft.com/office/officeart/2005/8/layout/process2"/>
    <dgm:cxn modelId="{8D8FF12B-A73F-470F-94E6-C622F276770F}" type="presParOf" srcId="{CDD3A0EC-0411-42D8-B887-875C8FC874FA}" destId="{E618F05A-9F05-42F1-9BDE-F399FFB5427C}"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5D3C78-BF19-4B5C-8F8D-37BF29FDAA7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AEA90883-A4E8-4E10-B471-9A29D6242A45}">
      <dgm:prSet phldrT="[Text]" custT="1"/>
      <dgm:spPr>
        <a:solidFill>
          <a:schemeClr val="accent1">
            <a:lumMod val="40000"/>
            <a:lumOff val="60000"/>
          </a:schemeClr>
        </a:solidFill>
        <a:ln>
          <a:solidFill>
            <a:schemeClr val="accent1">
              <a:lumMod val="40000"/>
              <a:lumOff val="60000"/>
            </a:schemeClr>
          </a:solidFill>
        </a:ln>
      </dgm:spPr>
      <dgm:t>
        <a:bodyPr/>
        <a:lstStyle/>
        <a:p>
          <a:r>
            <a:rPr lang="en-IN" sz="1800" b="1" dirty="0">
              <a:solidFill>
                <a:schemeClr val="tx1"/>
              </a:solidFill>
            </a:rPr>
            <a:t>Normality tests</a:t>
          </a:r>
        </a:p>
      </dgm:t>
    </dgm:pt>
    <dgm:pt modelId="{F055D121-A04A-4717-9379-4D741BFA2C55}" type="parTrans" cxnId="{96C4DF01-7CBC-4672-B850-9A9BEB413D05}">
      <dgm:prSet/>
      <dgm:spPr/>
      <dgm:t>
        <a:bodyPr/>
        <a:lstStyle/>
        <a:p>
          <a:endParaRPr lang="en-IN"/>
        </a:p>
      </dgm:t>
    </dgm:pt>
    <dgm:pt modelId="{52730C93-04E9-408E-BC85-4F279E722F8A}" type="sibTrans" cxnId="{96C4DF01-7CBC-4672-B850-9A9BEB413D05}">
      <dgm:prSet/>
      <dgm:spPr/>
      <dgm:t>
        <a:bodyPr/>
        <a:lstStyle/>
        <a:p>
          <a:endParaRPr lang="en-IN"/>
        </a:p>
      </dgm:t>
    </dgm:pt>
    <dgm:pt modelId="{2B66B12C-C669-44F2-A367-54146A6CD8FD}">
      <dgm:prSet phldrT="[Text]"/>
      <dgm:spPr>
        <a:ln>
          <a:solidFill>
            <a:schemeClr val="accent1">
              <a:lumMod val="40000"/>
              <a:lumOff val="60000"/>
            </a:schemeClr>
          </a:solidFill>
        </a:ln>
      </dgm:spPr>
      <dgm:t>
        <a:bodyPr/>
        <a:lstStyle/>
        <a:p>
          <a:r>
            <a:rPr lang="en-US" dirty="0">
              <a:latin typeface="Calibri" panose="020F0502020204030204" pitchFamily="34" charset="0"/>
              <a:cs typeface="Calibri" panose="020F0502020204030204" pitchFamily="34" charset="0"/>
            </a:rPr>
            <a:t>For every home and away series of data for ten different seasons (20 in total), </a:t>
          </a:r>
          <a:r>
            <a:rPr lang="en-US" b="1" dirty="0">
              <a:latin typeface="Calibri" panose="020F0502020204030204" pitchFamily="34" charset="0"/>
              <a:cs typeface="Calibri" panose="020F0502020204030204" pitchFamily="34" charset="0"/>
            </a:rPr>
            <a:t>Shapiro-Wilks test </a:t>
          </a:r>
          <a:r>
            <a:rPr lang="en-US" dirty="0">
              <a:latin typeface="Calibri" panose="020F0502020204030204" pitchFamily="34" charset="0"/>
              <a:cs typeface="Calibri" panose="020F0502020204030204" pitchFamily="34" charset="0"/>
            </a:rPr>
            <a:t>for normality is carried out to check whether they are drawn from normal population or not.</a:t>
          </a:r>
          <a:endParaRPr lang="en-IN" dirty="0"/>
        </a:p>
      </dgm:t>
    </dgm:pt>
    <dgm:pt modelId="{097A9B42-FBAF-4484-9CA7-325678829589}" type="parTrans" cxnId="{D20A7723-350C-420E-BE58-B608A47AD900}">
      <dgm:prSet/>
      <dgm:spPr/>
      <dgm:t>
        <a:bodyPr/>
        <a:lstStyle/>
        <a:p>
          <a:endParaRPr lang="en-IN"/>
        </a:p>
      </dgm:t>
    </dgm:pt>
    <dgm:pt modelId="{D6425DDB-3307-4F89-A3F7-3B47F04FB516}" type="sibTrans" cxnId="{D20A7723-350C-420E-BE58-B608A47AD900}">
      <dgm:prSet/>
      <dgm:spPr/>
      <dgm:t>
        <a:bodyPr/>
        <a:lstStyle/>
        <a:p>
          <a:endParaRPr lang="en-IN"/>
        </a:p>
      </dgm:t>
    </dgm:pt>
    <dgm:pt modelId="{CBABD691-58B3-4821-94FF-9BDCA5311D59}">
      <dgm:prSet phldrT="[Text]" custT="1"/>
      <dgm:spPr>
        <a:solidFill>
          <a:schemeClr val="accent3">
            <a:lumMod val="60000"/>
            <a:lumOff val="40000"/>
          </a:schemeClr>
        </a:solidFill>
        <a:ln>
          <a:solidFill>
            <a:schemeClr val="accent3">
              <a:lumMod val="60000"/>
              <a:lumOff val="40000"/>
            </a:schemeClr>
          </a:solidFill>
        </a:ln>
      </dgm:spPr>
      <dgm:t>
        <a:bodyPr/>
        <a:lstStyle/>
        <a:p>
          <a:r>
            <a:rPr lang="en-IN" sz="1400" b="1" dirty="0">
              <a:solidFill>
                <a:schemeClr val="tx1"/>
              </a:solidFill>
            </a:rPr>
            <a:t>Test for difference of means</a:t>
          </a:r>
        </a:p>
      </dgm:t>
    </dgm:pt>
    <dgm:pt modelId="{6038705C-7CEA-4E85-A85B-776E87AA7E45}" type="parTrans" cxnId="{97EAABF2-4F2E-4973-949F-2275DA741670}">
      <dgm:prSet/>
      <dgm:spPr/>
      <dgm:t>
        <a:bodyPr/>
        <a:lstStyle/>
        <a:p>
          <a:endParaRPr lang="en-IN"/>
        </a:p>
      </dgm:t>
    </dgm:pt>
    <dgm:pt modelId="{69C78E41-37B9-4DD3-BD9F-945D586D4813}" type="sibTrans" cxnId="{97EAABF2-4F2E-4973-949F-2275DA741670}">
      <dgm:prSet/>
      <dgm:spPr/>
      <dgm:t>
        <a:bodyPr/>
        <a:lstStyle/>
        <a:p>
          <a:endParaRPr lang="en-IN"/>
        </a:p>
      </dgm:t>
    </dgm:pt>
    <mc:AlternateContent xmlns:mc="http://schemas.openxmlformats.org/markup-compatibility/2006" xmlns:a14="http://schemas.microsoft.com/office/drawing/2010/main">
      <mc:Choice Requires="a14">
        <dgm:pt modelId="{2E0E07AC-6826-445A-884B-709A4509751D}">
          <dgm:prSet phldrT="[Text]"/>
          <dgm:spPr>
            <a:ln>
              <a:solidFill>
                <a:schemeClr val="accent3">
                  <a:lumMod val="40000"/>
                  <a:lumOff val="60000"/>
                </a:schemeClr>
              </a:solidFill>
            </a:ln>
          </dgm:spPr>
          <dgm:t>
            <a:bodyPr/>
            <a:lstStyle/>
            <a:p>
              <a:r>
                <a:rPr lang="en-US" dirty="0">
                  <a:latin typeface="Calibri" panose="020F0502020204030204" pitchFamily="34" charset="0"/>
                  <a:cs typeface="Calibri" panose="020F0502020204030204" pitchFamily="34" charset="0"/>
                </a:rPr>
                <a:t>For each of the paired data samples appropriate tests for the significant difference of means is carried out (</a:t>
              </a:r>
              <a:r>
                <a:rPr lang="en-US" b="1" dirty="0">
                  <a:latin typeface="Calibri" panose="020F0502020204030204" pitchFamily="34" charset="0"/>
                  <a:cs typeface="Calibri" panose="020F0502020204030204" pitchFamily="34" charset="0"/>
                </a:rPr>
                <a:t>Paired t-test</a:t>
              </a:r>
              <a:r>
                <a:rPr lang="en-US" dirty="0">
                  <a:latin typeface="Calibri" panose="020F0502020204030204" pitchFamily="34" charset="0"/>
                  <a:cs typeface="Calibri" panose="020F0502020204030204" pitchFamily="34" charset="0"/>
                </a:rPr>
                <a:t> for bivariate normal samples and non parametric </a:t>
              </a:r>
              <a:r>
                <a:rPr lang="en-US" b="1" dirty="0">
                  <a:latin typeface="Calibri" panose="020F0502020204030204" pitchFamily="34" charset="0"/>
                  <a:cs typeface="Calibri" panose="020F0502020204030204" pitchFamily="34" charset="0"/>
                </a:rPr>
                <a:t>Median test</a:t>
              </a:r>
              <a:r>
                <a:rPr lang="en-US" dirty="0">
                  <a:latin typeface="Calibri" panose="020F0502020204030204" pitchFamily="34" charset="0"/>
                  <a:cs typeface="Calibri" panose="020F0502020204030204" pitchFamily="34" charset="0"/>
                </a:rPr>
                <a:t> for the rest). Further, l</a:t>
              </a:r>
              <a:r>
                <a:rPr lang="en-IN" dirty="0">
                  <a:latin typeface="Calibri" panose="020F0502020204030204" pitchFamily="34" charset="0"/>
                  <a:ea typeface="Times New Roman" panose="02020603050405020304" pitchFamily="18" charset="0"/>
                </a:rPr>
                <a:t>et us define a matrix </a:t>
              </a:r>
              <a14:m>
                <m:oMath xmlns:m="http://schemas.openxmlformats.org/officeDocument/2006/math">
                  <m:sSup>
                    <m:sSupPr>
                      <m:ctrlPr>
                        <a:rPr lang="en-IN" i="1">
                          <a:latin typeface="Cambria Math" panose="02040503050406030204" pitchFamily="18" charset="0"/>
                          <a:ea typeface="Times New Roman" panose="02020603050405020304" pitchFamily="18" charset="0"/>
                          <a:cs typeface="Calibri" panose="020F0502020204030204" pitchFamily="34" charset="0"/>
                        </a:rPr>
                      </m:ctrlPr>
                    </m:sSupPr>
                    <m:e>
                      <m:r>
                        <a:rPr lang="en-IN" i="1">
                          <a:latin typeface="Cambria Math" panose="02040503050406030204" pitchFamily="18" charset="0"/>
                          <a:ea typeface="Times New Roman" panose="02020603050405020304" pitchFamily="18" charset="0"/>
                          <a:cs typeface="Calibri" panose="020F0502020204030204" pitchFamily="34" charset="0"/>
                        </a:rPr>
                        <m:t>𝑋</m:t>
                      </m:r>
                    </m:e>
                    <m:sup>
                      <m:r>
                        <a:rPr lang="en-US" b="0" i="1" smtClean="0">
                          <a:latin typeface="Cambria Math" panose="02040503050406030204" pitchFamily="18" charset="0"/>
                          <a:ea typeface="Times New Roman" panose="02020603050405020304" pitchFamily="18" charset="0"/>
                          <a:cs typeface="Calibri" panose="020F0502020204030204" pitchFamily="34" charset="0"/>
                        </a:rPr>
                        <m:t>10</m:t>
                      </m:r>
                      <m:r>
                        <a:rPr lang="en-IN" i="1">
                          <a:latin typeface="Cambria Math" panose="02040503050406030204" pitchFamily="18" charset="0"/>
                          <a:ea typeface="Times New Roman" panose="02020603050405020304" pitchFamily="18" charset="0"/>
                          <a:cs typeface="Calibri" panose="020F0502020204030204" pitchFamily="34" charset="0"/>
                        </a:rPr>
                        <m:t>×</m:t>
                      </m:r>
                      <m:r>
                        <a:rPr lang="en-US" b="0" i="1" smtClean="0">
                          <a:latin typeface="Cambria Math" panose="02040503050406030204" pitchFamily="18" charset="0"/>
                          <a:ea typeface="Times New Roman" panose="02020603050405020304" pitchFamily="18" charset="0"/>
                          <a:cs typeface="Calibri" panose="020F0502020204030204" pitchFamily="34" charset="0"/>
                        </a:rPr>
                        <m:t>20</m:t>
                      </m:r>
                    </m:sup>
                  </m:sSup>
                  <m:r>
                    <a:rPr lang="en-IN" i="1">
                      <a:latin typeface="Cambria Math" panose="02040503050406030204" pitchFamily="18" charset="0"/>
                      <a:ea typeface="Times New Roman" panose="02020603050405020304" pitchFamily="18" charset="0"/>
                      <a:cs typeface="Calibri" panose="020F0502020204030204" pitchFamily="34" charset="0"/>
                    </a:rPr>
                    <m:t>=(</m:t>
                  </m:r>
                  <m:d>
                    <m:dPr>
                      <m:ctrlPr>
                        <a:rPr lang="en-IN" i="1">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i="1">
                              <a:latin typeface="Cambria Math" panose="02040503050406030204" pitchFamily="18" charset="0"/>
                              <a:ea typeface="Times New Roman" panose="02020603050405020304" pitchFamily="18" charset="0"/>
                              <a:cs typeface="Calibri" panose="020F0502020204030204" pitchFamily="34" charset="0"/>
                            </a:rPr>
                          </m:ctrlPr>
                        </m:sSubPr>
                        <m:e>
                          <m:r>
                            <a:rPr lang="en-IN" i="1">
                              <a:latin typeface="Cambria Math" panose="02040503050406030204" pitchFamily="18" charset="0"/>
                              <a:ea typeface="Times New Roman" panose="02020603050405020304" pitchFamily="18" charset="0"/>
                              <a:cs typeface="Calibri" panose="020F0502020204030204" pitchFamily="34" charset="0"/>
                            </a:rPr>
                            <m:t>𝑥</m:t>
                          </m:r>
                        </m:e>
                        <m:sub>
                          <m:r>
                            <a:rPr lang="en-IN" i="1">
                              <a:latin typeface="Cambria Math" panose="02040503050406030204" pitchFamily="18" charset="0"/>
                              <a:ea typeface="Times New Roman" panose="02020603050405020304" pitchFamily="18" charset="0"/>
                              <a:cs typeface="Calibri" panose="020F0502020204030204" pitchFamily="34" charset="0"/>
                            </a:rPr>
                            <m:t>𝑖𝑗</m:t>
                          </m:r>
                        </m:sub>
                      </m:sSub>
                    </m:e>
                  </m:d>
                  <m:r>
                    <a:rPr lang="en-IN" i="1">
                      <a:latin typeface="Cambria Math" panose="02040503050406030204" pitchFamily="18" charset="0"/>
                      <a:ea typeface="Times New Roman" panose="02020603050405020304" pitchFamily="18" charset="0"/>
                      <a:cs typeface="Calibri" panose="020F0502020204030204" pitchFamily="34" charset="0"/>
                    </a:rPr>
                    <m:t>)</m:t>
                  </m:r>
                </m:oMath>
              </a14:m>
              <a:r>
                <a:rPr lang="en-IN" dirty="0">
                  <a:latin typeface="Calibri" panose="020F0502020204030204" pitchFamily="34" charset="0"/>
                  <a:ea typeface="Times New Roman" panose="02020603050405020304" pitchFamily="18" charset="0"/>
                </a:rPr>
                <a:t>, where </a:t>
              </a:r>
              <a14:m>
                <m:oMath xmlns:m="http://schemas.openxmlformats.org/officeDocument/2006/math">
                  <m:sSub>
                    <m:sSubPr>
                      <m:ctrlPr>
                        <a:rPr lang="en-IN" i="1">
                          <a:latin typeface="Cambria Math" panose="02040503050406030204" pitchFamily="18" charset="0"/>
                          <a:ea typeface="Times New Roman" panose="02020603050405020304" pitchFamily="18" charset="0"/>
                          <a:cs typeface="Calibri" panose="020F0502020204030204" pitchFamily="34" charset="0"/>
                        </a:rPr>
                      </m:ctrlPr>
                    </m:sSubPr>
                    <m:e>
                      <m:r>
                        <a:rPr lang="en-IN" i="1">
                          <a:latin typeface="Cambria Math" panose="02040503050406030204" pitchFamily="18" charset="0"/>
                          <a:ea typeface="Times New Roman" panose="02020603050405020304" pitchFamily="18" charset="0"/>
                          <a:cs typeface="Calibri" panose="020F0502020204030204" pitchFamily="34" charset="0"/>
                        </a:rPr>
                        <m:t>𝑥</m:t>
                      </m:r>
                    </m:e>
                    <m:sub>
                      <m:r>
                        <a:rPr lang="en-IN" i="1">
                          <a:latin typeface="Cambria Math" panose="02040503050406030204" pitchFamily="18" charset="0"/>
                          <a:ea typeface="Times New Roman" panose="02020603050405020304" pitchFamily="18" charset="0"/>
                          <a:cs typeface="Calibri" panose="020F0502020204030204" pitchFamily="34" charset="0"/>
                        </a:rPr>
                        <m:t>𝑖𝑗</m:t>
                      </m:r>
                    </m:sub>
                  </m:sSub>
                </m:oMath>
              </a14:m>
              <a:r>
                <a:rPr lang="en-IN" dirty="0">
                  <a:latin typeface="Calibri" panose="020F0502020204030204" pitchFamily="34" charset="0"/>
                  <a:ea typeface="Times New Roman" panose="02020603050405020304" pitchFamily="18" charset="0"/>
                </a:rPr>
                <a:t> denotes the index for the </a:t>
              </a:r>
              <a14:m>
                <m:oMath xmlns:m="http://schemas.openxmlformats.org/officeDocument/2006/math">
                  <m:r>
                    <a:rPr lang="en-IN" i="1">
                      <a:latin typeface="Cambria Math" panose="02040503050406030204" pitchFamily="18" charset="0"/>
                      <a:ea typeface="Times New Roman" panose="02020603050405020304" pitchFamily="18" charset="0"/>
                      <a:cs typeface="Calibri" panose="020F0502020204030204" pitchFamily="34" charset="0"/>
                    </a:rPr>
                    <m:t>𝑗</m:t>
                  </m:r>
                </m:oMath>
              </a14:m>
              <a:r>
                <a:rPr lang="en-IN" dirty="0" err="1">
                  <a:latin typeface="Calibri" panose="020F0502020204030204" pitchFamily="34" charset="0"/>
                  <a:ea typeface="Times New Roman" panose="02020603050405020304" pitchFamily="18" charset="0"/>
                </a:rPr>
                <a:t>th</a:t>
              </a:r>
              <a:r>
                <a:rPr lang="en-IN" dirty="0">
                  <a:latin typeface="Calibri" panose="020F0502020204030204" pitchFamily="34" charset="0"/>
                  <a:ea typeface="Times New Roman" panose="02020603050405020304" pitchFamily="18" charset="0"/>
                </a:rPr>
                <a:t> ranked team in the </a:t>
              </a:r>
              <a14:m>
                <m:oMath xmlns:m="http://schemas.openxmlformats.org/officeDocument/2006/math">
                  <m:r>
                    <a:rPr lang="en-IN" i="1">
                      <a:latin typeface="Cambria Math" panose="02040503050406030204" pitchFamily="18" charset="0"/>
                      <a:ea typeface="Times New Roman" panose="02020603050405020304" pitchFamily="18" charset="0"/>
                      <a:cs typeface="Calibri" panose="020F0502020204030204" pitchFamily="34" charset="0"/>
                    </a:rPr>
                    <m:t>𝑖</m:t>
                  </m:r>
                </m:oMath>
              </a14:m>
              <a:r>
                <a:rPr lang="en-IN" dirty="0" err="1">
                  <a:latin typeface="Calibri" panose="020F0502020204030204" pitchFamily="34" charset="0"/>
                  <a:ea typeface="Times New Roman" panose="02020603050405020304" pitchFamily="18" charset="0"/>
                </a:rPr>
                <a:t>th</a:t>
              </a:r>
              <a:r>
                <a:rPr lang="en-IN" dirty="0">
                  <a:latin typeface="Calibri" panose="020F0502020204030204" pitchFamily="34" charset="0"/>
                  <a:ea typeface="Times New Roman" panose="02020603050405020304" pitchFamily="18" charset="0"/>
                </a:rPr>
                <a:t> season, </a:t>
              </a:r>
              <a14:m>
                <m:oMath xmlns:m="http://schemas.openxmlformats.org/officeDocument/2006/math">
                  <m:r>
                    <a:rPr lang="en-IN" i="1">
                      <a:latin typeface="Cambria Math" panose="02040503050406030204" pitchFamily="18" charset="0"/>
                      <a:ea typeface="Times New Roman" panose="02020603050405020304" pitchFamily="18" charset="0"/>
                      <a:cs typeface="Calibri" panose="020F0502020204030204" pitchFamily="34" charset="0"/>
                    </a:rPr>
                    <m:t>𝑖</m:t>
                  </m:r>
                  <m:r>
                    <a:rPr lang="en-IN" i="1">
                      <a:latin typeface="Cambria Math" panose="02040503050406030204" pitchFamily="18" charset="0"/>
                      <a:ea typeface="Times New Roman" panose="02020603050405020304" pitchFamily="18" charset="0"/>
                      <a:cs typeface="Calibri" panose="020F0502020204030204" pitchFamily="34" charset="0"/>
                    </a:rPr>
                    <m:t>=1</m:t>
                  </m:r>
                  <m:d>
                    <m:dPr>
                      <m:ctrlPr>
                        <a:rPr lang="en-IN" i="1">
                          <a:latin typeface="Cambria Math" panose="02040503050406030204" pitchFamily="18" charset="0"/>
                          <a:ea typeface="Times New Roman" panose="02020603050405020304" pitchFamily="18" charset="0"/>
                          <a:cs typeface="Calibri" panose="020F0502020204030204" pitchFamily="34" charset="0"/>
                        </a:rPr>
                      </m:ctrlPr>
                    </m:dPr>
                    <m:e>
                      <m:r>
                        <a:rPr lang="en-IN" i="1">
                          <a:latin typeface="Cambria Math" panose="02040503050406030204" pitchFamily="18" charset="0"/>
                          <a:ea typeface="Times New Roman" panose="02020603050405020304" pitchFamily="18" charset="0"/>
                          <a:cs typeface="Calibri" panose="020F0502020204030204" pitchFamily="34" charset="0"/>
                        </a:rPr>
                        <m:t>1</m:t>
                      </m:r>
                    </m:e>
                  </m:d>
                  <m:r>
                    <a:rPr lang="en-US" b="0" i="1" smtClean="0">
                      <a:latin typeface="Cambria Math" panose="02040503050406030204" pitchFamily="18" charset="0"/>
                      <a:ea typeface="Times New Roman" panose="02020603050405020304" pitchFamily="18" charset="0"/>
                      <a:cs typeface="Calibri" panose="020F0502020204030204" pitchFamily="34" charset="0"/>
                    </a:rPr>
                    <m:t>10</m:t>
                  </m:r>
                  <m:r>
                    <a:rPr lang="en-IN" i="1">
                      <a:latin typeface="Cambria Math" panose="02040503050406030204" pitchFamily="18" charset="0"/>
                      <a:ea typeface="Times New Roman" panose="02020603050405020304" pitchFamily="18" charset="0"/>
                      <a:cs typeface="Calibri" panose="020F0502020204030204" pitchFamily="34" charset="0"/>
                    </a:rPr>
                    <m:t>, </m:t>
                  </m:r>
                  <m:r>
                    <a:rPr lang="en-IN" i="1">
                      <a:latin typeface="Cambria Math" panose="02040503050406030204" pitchFamily="18" charset="0"/>
                      <a:ea typeface="Times New Roman" panose="02020603050405020304" pitchFamily="18" charset="0"/>
                      <a:cs typeface="Calibri" panose="020F0502020204030204" pitchFamily="34" charset="0"/>
                    </a:rPr>
                    <m:t>𝑗</m:t>
                  </m:r>
                  <m:r>
                    <a:rPr lang="en-IN" i="1">
                      <a:latin typeface="Cambria Math" panose="02040503050406030204" pitchFamily="18" charset="0"/>
                      <a:ea typeface="Times New Roman" panose="02020603050405020304" pitchFamily="18" charset="0"/>
                      <a:cs typeface="Calibri" panose="020F0502020204030204" pitchFamily="34" charset="0"/>
                    </a:rPr>
                    <m:t>=1</m:t>
                  </m:r>
                  <m:d>
                    <m:dPr>
                      <m:ctrlPr>
                        <a:rPr lang="en-IN" i="1">
                          <a:latin typeface="Cambria Math" panose="02040503050406030204" pitchFamily="18" charset="0"/>
                          <a:ea typeface="Times New Roman" panose="02020603050405020304" pitchFamily="18" charset="0"/>
                          <a:cs typeface="Calibri" panose="020F0502020204030204" pitchFamily="34" charset="0"/>
                        </a:rPr>
                      </m:ctrlPr>
                    </m:dPr>
                    <m:e>
                      <m:r>
                        <a:rPr lang="en-IN" i="1">
                          <a:latin typeface="Cambria Math" panose="02040503050406030204" pitchFamily="18" charset="0"/>
                          <a:ea typeface="Times New Roman" panose="02020603050405020304" pitchFamily="18" charset="0"/>
                          <a:cs typeface="Calibri" panose="020F0502020204030204" pitchFamily="34" charset="0"/>
                        </a:rPr>
                        <m:t>1</m:t>
                      </m:r>
                    </m:e>
                  </m:d>
                  <m:r>
                    <a:rPr lang="en-US" b="0" i="1" smtClean="0">
                      <a:latin typeface="Cambria Math" panose="02040503050406030204" pitchFamily="18" charset="0"/>
                      <a:ea typeface="Times New Roman" panose="02020603050405020304" pitchFamily="18" charset="0"/>
                      <a:cs typeface="Calibri" panose="020F0502020204030204" pitchFamily="34" charset="0"/>
                    </a:rPr>
                    <m:t>20</m:t>
                  </m:r>
                </m:oMath>
              </a14:m>
              <a:r>
                <a:rPr lang="en-IN" dirty="0">
                  <a:latin typeface="Calibri" panose="020F0502020204030204" pitchFamily="34" charset="0"/>
                  <a:ea typeface="Times New Roman" panose="02020603050405020304" pitchFamily="18" charset="0"/>
                </a:rPr>
                <a:t>. </a:t>
              </a:r>
              <a:endParaRPr lang="en-IN" dirty="0"/>
            </a:p>
          </dgm:t>
        </dgm:pt>
      </mc:Choice>
      <mc:Fallback xmlns="">
        <dgm:pt modelId="{2E0E07AC-6826-445A-884B-709A4509751D}">
          <dgm:prSet phldrT="[Text]"/>
          <dgm:spPr>
            <a:ln>
              <a:solidFill>
                <a:schemeClr val="accent3">
                  <a:lumMod val="40000"/>
                  <a:lumOff val="60000"/>
                </a:schemeClr>
              </a:solidFill>
            </a:ln>
          </dgm:spPr>
          <dgm:t>
            <a:bodyPr/>
            <a:lstStyle/>
            <a:p>
              <a:r>
                <a:rPr lang="en-US" dirty="0">
                  <a:latin typeface="Calibri" panose="020F0502020204030204" pitchFamily="34" charset="0"/>
                  <a:cs typeface="Calibri" panose="020F0502020204030204" pitchFamily="34" charset="0"/>
                </a:rPr>
                <a:t>For each of the paired data samples appropriate tests for the significant difference of means is carried out (</a:t>
              </a:r>
              <a:r>
                <a:rPr lang="en-US" b="1" dirty="0">
                  <a:latin typeface="Calibri" panose="020F0502020204030204" pitchFamily="34" charset="0"/>
                  <a:cs typeface="Calibri" panose="020F0502020204030204" pitchFamily="34" charset="0"/>
                </a:rPr>
                <a:t>Paired t-test</a:t>
              </a:r>
              <a:r>
                <a:rPr lang="en-US" dirty="0">
                  <a:latin typeface="Calibri" panose="020F0502020204030204" pitchFamily="34" charset="0"/>
                  <a:cs typeface="Calibri" panose="020F0502020204030204" pitchFamily="34" charset="0"/>
                </a:rPr>
                <a:t> for bivariate normal samples and non parametric </a:t>
              </a:r>
              <a:r>
                <a:rPr lang="en-US" b="1" dirty="0">
                  <a:latin typeface="Calibri" panose="020F0502020204030204" pitchFamily="34" charset="0"/>
                  <a:cs typeface="Calibri" panose="020F0502020204030204" pitchFamily="34" charset="0"/>
                </a:rPr>
                <a:t>Median test</a:t>
              </a:r>
              <a:r>
                <a:rPr lang="en-US" dirty="0">
                  <a:latin typeface="Calibri" panose="020F0502020204030204" pitchFamily="34" charset="0"/>
                  <a:cs typeface="Calibri" panose="020F0502020204030204" pitchFamily="34" charset="0"/>
                </a:rPr>
                <a:t> for the rest). Further, l</a:t>
              </a:r>
              <a:r>
                <a:rPr lang="en-IN" dirty="0">
                  <a:latin typeface="Calibri" panose="020F0502020204030204" pitchFamily="34" charset="0"/>
                  <a:ea typeface="Times New Roman" panose="02020603050405020304" pitchFamily="18" charset="0"/>
                </a:rPr>
                <a:t>et us define a matrix </a:t>
              </a:r>
              <a:r>
                <a:rPr lang="en-IN" i="0">
                  <a:latin typeface="Cambria Math" panose="02040503050406030204" pitchFamily="18" charset="0"/>
                  <a:ea typeface="Times New Roman" panose="02020603050405020304" pitchFamily="18" charset="0"/>
                  <a:cs typeface="Calibri" panose="020F0502020204030204" pitchFamily="34" charset="0"/>
                </a:rPr>
                <a:t>𝑋^(</a:t>
              </a:r>
              <a:r>
                <a:rPr lang="en-US" b="0" i="0">
                  <a:latin typeface="Cambria Math" panose="02040503050406030204" pitchFamily="18" charset="0"/>
                  <a:ea typeface="Times New Roman" panose="02020603050405020304" pitchFamily="18" charset="0"/>
                  <a:cs typeface="Calibri" panose="020F0502020204030204" pitchFamily="34" charset="0"/>
                </a:rPr>
                <a:t>10</a:t>
              </a:r>
              <a:r>
                <a:rPr lang="en-IN" i="0">
                  <a:latin typeface="Cambria Math" panose="02040503050406030204" pitchFamily="18" charset="0"/>
                  <a:ea typeface="Times New Roman" panose="02020603050405020304" pitchFamily="18" charset="0"/>
                  <a:cs typeface="Calibri" panose="020F0502020204030204" pitchFamily="34" charset="0"/>
                </a:rPr>
                <a:t>×</a:t>
              </a:r>
              <a:r>
                <a:rPr lang="en-US" b="0" i="0">
                  <a:latin typeface="Cambria Math" panose="02040503050406030204" pitchFamily="18" charset="0"/>
                  <a:ea typeface="Times New Roman" panose="02020603050405020304" pitchFamily="18" charset="0"/>
                  <a:cs typeface="Calibri" panose="020F0502020204030204" pitchFamily="34" charset="0"/>
                </a:rPr>
                <a:t>20</a:t>
              </a:r>
              <a:r>
                <a:rPr lang="en-IN" b="0" i="0">
                  <a:latin typeface="Cambria Math" panose="02040503050406030204" pitchFamily="18" charset="0"/>
                  <a:ea typeface="Times New Roman" panose="020206030504050203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a:t>
              </a:r>
              <a:r>
                <a:rPr lang="en-IN" i="0">
                  <a:latin typeface="Cambria Math" panose="020405030504060302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𝑥_𝑖𝑗 ))</a:t>
              </a:r>
              <a:r>
                <a:rPr lang="en-IN" dirty="0">
                  <a:latin typeface="Calibri" panose="020F0502020204030204" pitchFamily="34" charset="0"/>
                  <a:ea typeface="Times New Roman" panose="02020603050405020304" pitchFamily="18" charset="0"/>
                </a:rPr>
                <a:t>, where </a:t>
              </a:r>
              <a:r>
                <a:rPr lang="en-IN" i="0">
                  <a:latin typeface="Cambria Math" panose="02040503050406030204" pitchFamily="18" charset="0"/>
                  <a:ea typeface="Times New Roman" panose="02020603050405020304" pitchFamily="18" charset="0"/>
                  <a:cs typeface="Calibri" panose="020F0502020204030204" pitchFamily="34" charset="0"/>
                </a:rPr>
                <a:t>𝑥_𝑖𝑗</a:t>
              </a:r>
              <a:r>
                <a:rPr lang="en-IN" dirty="0">
                  <a:latin typeface="Calibri" panose="020F0502020204030204" pitchFamily="34" charset="0"/>
                  <a:ea typeface="Times New Roman" panose="02020603050405020304" pitchFamily="18" charset="0"/>
                </a:rPr>
                <a:t> denotes the index for the </a:t>
              </a:r>
              <a:r>
                <a:rPr lang="en-IN" i="0">
                  <a:latin typeface="Cambria Math" panose="02040503050406030204" pitchFamily="18" charset="0"/>
                  <a:ea typeface="Times New Roman" panose="02020603050405020304" pitchFamily="18" charset="0"/>
                  <a:cs typeface="Calibri" panose="020F0502020204030204" pitchFamily="34" charset="0"/>
                </a:rPr>
                <a:t>𝑗</a:t>
              </a:r>
              <a:r>
                <a:rPr lang="en-IN" dirty="0" err="1">
                  <a:latin typeface="Calibri" panose="020F0502020204030204" pitchFamily="34" charset="0"/>
                  <a:ea typeface="Times New Roman" panose="02020603050405020304" pitchFamily="18" charset="0"/>
                </a:rPr>
                <a:t>th</a:t>
              </a:r>
              <a:r>
                <a:rPr lang="en-IN" dirty="0">
                  <a:latin typeface="Calibri" panose="020F0502020204030204" pitchFamily="34" charset="0"/>
                  <a:ea typeface="Times New Roman" panose="02020603050405020304" pitchFamily="18" charset="0"/>
                </a:rPr>
                <a:t> ranked team in the </a:t>
              </a:r>
              <a:r>
                <a:rPr lang="en-IN" i="0">
                  <a:latin typeface="Cambria Math" panose="02040503050406030204" pitchFamily="18" charset="0"/>
                  <a:ea typeface="Times New Roman" panose="02020603050405020304" pitchFamily="18" charset="0"/>
                  <a:cs typeface="Calibri" panose="020F0502020204030204" pitchFamily="34" charset="0"/>
                </a:rPr>
                <a:t>𝑖</a:t>
              </a:r>
              <a:r>
                <a:rPr lang="en-IN" dirty="0" err="1">
                  <a:latin typeface="Calibri" panose="020F0502020204030204" pitchFamily="34" charset="0"/>
                  <a:ea typeface="Times New Roman" panose="02020603050405020304" pitchFamily="18" charset="0"/>
                </a:rPr>
                <a:t>th</a:t>
              </a:r>
              <a:r>
                <a:rPr lang="en-IN" dirty="0">
                  <a:latin typeface="Calibri" panose="020F0502020204030204" pitchFamily="34" charset="0"/>
                  <a:ea typeface="Times New Roman" panose="02020603050405020304" pitchFamily="18" charset="0"/>
                </a:rPr>
                <a:t> season, </a:t>
              </a:r>
              <a:r>
                <a:rPr lang="en-IN" i="0">
                  <a:latin typeface="Cambria Math" panose="02040503050406030204" pitchFamily="18" charset="0"/>
                  <a:ea typeface="Times New Roman" panose="02020603050405020304" pitchFamily="18" charset="0"/>
                  <a:cs typeface="Calibri" panose="020F0502020204030204" pitchFamily="34" charset="0"/>
                </a:rPr>
                <a:t>𝑖=1</a:t>
              </a:r>
              <a:r>
                <a:rPr lang="en-IN" i="0">
                  <a:latin typeface="Cambria Math" panose="020405030504060302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1)</a:t>
              </a:r>
              <a:r>
                <a:rPr lang="en-US" b="0" i="0">
                  <a:latin typeface="Cambria Math" panose="02040503050406030204" pitchFamily="18" charset="0"/>
                  <a:ea typeface="Times New Roman" panose="02020603050405020304" pitchFamily="18" charset="0"/>
                  <a:cs typeface="Calibri" panose="020F0502020204030204" pitchFamily="34" charset="0"/>
                </a:rPr>
                <a:t>10</a:t>
              </a:r>
              <a:r>
                <a:rPr lang="en-IN" i="0">
                  <a:latin typeface="Cambria Math" panose="02040503050406030204" pitchFamily="18" charset="0"/>
                  <a:ea typeface="Times New Roman" panose="02020603050405020304" pitchFamily="18" charset="0"/>
                  <a:cs typeface="Calibri" panose="020F0502020204030204" pitchFamily="34" charset="0"/>
                </a:rPr>
                <a:t>, 𝑗=1</a:t>
              </a:r>
              <a:r>
                <a:rPr lang="en-IN" i="0">
                  <a:latin typeface="Cambria Math" panose="020405030504060302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1)</a:t>
              </a:r>
              <a:r>
                <a:rPr lang="en-US" b="0" i="0">
                  <a:latin typeface="Cambria Math" panose="02040503050406030204" pitchFamily="18" charset="0"/>
                  <a:ea typeface="Times New Roman" panose="02020603050405020304" pitchFamily="18" charset="0"/>
                  <a:cs typeface="Calibri" panose="020F0502020204030204" pitchFamily="34" charset="0"/>
                </a:rPr>
                <a:t>20</a:t>
              </a:r>
              <a:r>
                <a:rPr lang="en-IN" dirty="0">
                  <a:latin typeface="Calibri" panose="020F0502020204030204" pitchFamily="34" charset="0"/>
                  <a:ea typeface="Times New Roman" panose="02020603050405020304" pitchFamily="18" charset="0"/>
                </a:rPr>
                <a:t>. </a:t>
              </a:r>
              <a:endParaRPr lang="en-IN" dirty="0"/>
            </a:p>
          </dgm:t>
        </dgm:pt>
      </mc:Fallback>
    </mc:AlternateContent>
    <dgm:pt modelId="{E6F2AA64-80E7-4AD4-ABD0-C141CF62EB81}" type="parTrans" cxnId="{23AA6C54-37B5-49A6-BD30-ED0DA9230279}">
      <dgm:prSet/>
      <dgm:spPr/>
      <dgm:t>
        <a:bodyPr/>
        <a:lstStyle/>
        <a:p>
          <a:endParaRPr lang="en-IN"/>
        </a:p>
      </dgm:t>
    </dgm:pt>
    <dgm:pt modelId="{AC335446-BD69-4D46-A385-308848758612}" type="sibTrans" cxnId="{23AA6C54-37B5-49A6-BD30-ED0DA9230279}">
      <dgm:prSet/>
      <dgm:spPr/>
      <dgm:t>
        <a:bodyPr/>
        <a:lstStyle/>
        <a:p>
          <a:endParaRPr lang="en-IN"/>
        </a:p>
      </dgm:t>
    </dgm:pt>
    <dgm:pt modelId="{1287AEA4-7DB1-4814-9683-1C557C9B8F55}">
      <dgm:prSet phldrT="[Text]" custT="1"/>
      <dgm:spPr>
        <a:solidFill>
          <a:schemeClr val="accent4">
            <a:lumMod val="60000"/>
            <a:lumOff val="40000"/>
          </a:schemeClr>
        </a:solidFill>
        <a:ln>
          <a:solidFill>
            <a:schemeClr val="accent4">
              <a:lumMod val="60000"/>
              <a:lumOff val="40000"/>
            </a:schemeClr>
          </a:solidFill>
        </a:ln>
      </dgm:spPr>
      <dgm:t>
        <a:bodyPr/>
        <a:lstStyle/>
        <a:p>
          <a:r>
            <a:rPr lang="en-IN" sz="1800" b="1" dirty="0">
              <a:solidFill>
                <a:schemeClr val="tx1"/>
              </a:solidFill>
            </a:rPr>
            <a:t>Time trends</a:t>
          </a:r>
        </a:p>
      </dgm:t>
    </dgm:pt>
    <dgm:pt modelId="{DB5620D0-0E40-4A13-80B4-B431C996BE1A}" type="parTrans" cxnId="{978E846B-2DC5-4D3F-84D8-4FCF2AE54DCD}">
      <dgm:prSet/>
      <dgm:spPr/>
      <dgm:t>
        <a:bodyPr/>
        <a:lstStyle/>
        <a:p>
          <a:endParaRPr lang="en-IN"/>
        </a:p>
      </dgm:t>
    </dgm:pt>
    <dgm:pt modelId="{BC69D920-104E-46C4-B1FA-6806F3BBB7FA}" type="sibTrans" cxnId="{978E846B-2DC5-4D3F-84D8-4FCF2AE54DCD}">
      <dgm:prSet/>
      <dgm:spPr/>
      <dgm:t>
        <a:bodyPr/>
        <a:lstStyle/>
        <a:p>
          <a:endParaRPr lang="en-IN"/>
        </a:p>
      </dgm:t>
    </dgm:pt>
    <mc:AlternateContent xmlns:mc="http://schemas.openxmlformats.org/markup-compatibility/2006" xmlns:a14="http://schemas.microsoft.com/office/drawing/2010/main">
      <mc:Choice Requires="a14">
        <dgm:pt modelId="{32D2A721-BA35-4D0C-BAED-767480750712}">
          <dgm:prSet phldrT="[Text]"/>
          <dgm:spPr>
            <a:ln>
              <a:solidFill>
                <a:schemeClr val="accent4">
                  <a:lumMod val="40000"/>
                  <a:lumOff val="60000"/>
                </a:schemeClr>
              </a:solidFill>
            </a:ln>
          </dgm:spPr>
          <dgm:t>
            <a:bodyPr/>
            <a:lstStyle/>
            <a:p>
              <a:r>
                <a:rPr lang="en-IN" dirty="0">
                  <a:latin typeface="Calibri" panose="020F0502020204030204" pitchFamily="34" charset="0"/>
                  <a:ea typeface="Times New Roman" panose="02020603050405020304" pitchFamily="18" charset="0"/>
                </a:rPr>
                <a:t>We shall plot the </a:t>
              </a:r>
              <a14:m>
                <m:oMath xmlns:m="http://schemas.openxmlformats.org/officeDocument/2006/math">
                  <m:sSup>
                    <m:sSupPr>
                      <m:ctrlPr>
                        <a:rPr lang="en-IN" i="1">
                          <a:latin typeface="Cambria Math" panose="02040503050406030204" pitchFamily="18" charset="0"/>
                          <a:ea typeface="Times New Roman" panose="02020603050405020304" pitchFamily="18" charset="0"/>
                          <a:cs typeface="Calibri" panose="020F0502020204030204" pitchFamily="34" charset="0"/>
                        </a:rPr>
                      </m:ctrlPr>
                    </m:sSupPr>
                    <m:e>
                      <m:acc>
                        <m:accPr>
                          <m:chr m:val="̅"/>
                          <m:ctrlPr>
                            <a:rPr lang="en-IN" i="1">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IN" i="1">
                                  <a:latin typeface="Cambria Math" panose="02040503050406030204" pitchFamily="18" charset="0"/>
                                  <a:ea typeface="Times New Roman" panose="02020603050405020304" pitchFamily="18" charset="0"/>
                                  <a:cs typeface="Calibri" panose="020F0502020204030204" pitchFamily="34" charset="0"/>
                                </a:rPr>
                              </m:ctrlPr>
                            </m:sSubPr>
                            <m:e>
                              <m:r>
                                <a:rPr lang="en-IN" i="1">
                                  <a:latin typeface="Cambria Math" panose="02040503050406030204" pitchFamily="18" charset="0"/>
                                  <a:ea typeface="Times New Roman" panose="02020603050405020304" pitchFamily="18" charset="0"/>
                                  <a:cs typeface="Calibri" panose="020F0502020204030204" pitchFamily="34" charset="0"/>
                                </a:rPr>
                                <m:t>𝑥</m:t>
                              </m:r>
                            </m:e>
                            <m:sub>
                              <m:r>
                                <a:rPr lang="en-IN" i="1">
                                  <a:latin typeface="Cambria Math" panose="02040503050406030204" pitchFamily="18" charset="0"/>
                                  <a:ea typeface="Times New Roman" panose="02020603050405020304" pitchFamily="18" charset="0"/>
                                  <a:cs typeface="Calibri" panose="020F0502020204030204" pitchFamily="34" charset="0"/>
                                </a:rPr>
                                <m:t>𝑖𝑜</m:t>
                              </m:r>
                            </m:sub>
                          </m:sSub>
                        </m:e>
                      </m:acc>
                    </m:e>
                    <m:sup>
                      <m:r>
                        <a:rPr lang="en-IN" i="1">
                          <a:latin typeface="Cambria Math" panose="02040503050406030204" pitchFamily="18" charset="0"/>
                          <a:ea typeface="Times New Roman" panose="02020603050405020304" pitchFamily="18" charset="0"/>
                          <a:cs typeface="Calibri" panose="020F0502020204030204" pitchFamily="34" charset="0"/>
                        </a:rPr>
                        <m:t>′</m:t>
                      </m:r>
                    </m:sup>
                  </m:sSup>
                </m:oMath>
              </a14:m>
              <a:r>
                <a:rPr lang="en-IN" dirty="0">
                  <a:latin typeface="Calibri" panose="020F0502020204030204" pitchFamily="34" charset="0"/>
                  <a:ea typeface="Times New Roman" panose="02020603050405020304" pitchFamily="18" charset="0"/>
                </a:rPr>
                <a:t>s with the subsequent seasons to observe </a:t>
              </a:r>
              <a:r>
                <a:rPr lang="en-IN" u="sng" dirty="0">
                  <a:latin typeface="Calibri" panose="020F0502020204030204" pitchFamily="34" charset="0"/>
                  <a:ea typeface="Times New Roman" panose="02020603050405020304" pitchFamily="18" charset="0"/>
                </a:rPr>
                <a:t>how the effect of home advantage behaves over time</a:t>
              </a:r>
              <a:r>
                <a:rPr lang="en-IN" dirty="0">
                  <a:latin typeface="Calibri" panose="020F0502020204030204" pitchFamily="34" charset="0"/>
                  <a:ea typeface="Times New Roman" panose="02020603050405020304" pitchFamily="18" charset="0"/>
                </a:rPr>
                <a:t>. </a:t>
              </a:r>
              <a:endParaRPr lang="en-IN" dirty="0"/>
            </a:p>
          </dgm:t>
        </dgm:pt>
      </mc:Choice>
      <mc:Fallback xmlns="">
        <dgm:pt modelId="{32D2A721-BA35-4D0C-BAED-767480750712}">
          <dgm:prSet phldrT="[Text]"/>
          <dgm:spPr>
            <a:ln>
              <a:solidFill>
                <a:schemeClr val="accent4">
                  <a:lumMod val="40000"/>
                  <a:lumOff val="60000"/>
                </a:schemeClr>
              </a:solidFill>
            </a:ln>
          </dgm:spPr>
          <dgm:t>
            <a:bodyPr/>
            <a:lstStyle/>
            <a:p>
              <a:r>
                <a:rPr lang="en-IN" dirty="0">
                  <a:latin typeface="Calibri" panose="020F0502020204030204" pitchFamily="34" charset="0"/>
                  <a:ea typeface="Times New Roman" panose="02020603050405020304" pitchFamily="18" charset="0"/>
                </a:rPr>
                <a:t>We shall plot the </a:t>
              </a:r>
              <a:r>
                <a:rPr lang="en-IN" i="0">
                  <a:latin typeface="Cambria Math" panose="020405030504060302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𝑥_𝑖𝑜 ) ̅^′</a:t>
              </a:r>
              <a:r>
                <a:rPr lang="en-IN" dirty="0">
                  <a:latin typeface="Calibri" panose="020F0502020204030204" pitchFamily="34" charset="0"/>
                  <a:ea typeface="Times New Roman" panose="02020603050405020304" pitchFamily="18" charset="0"/>
                </a:rPr>
                <a:t>s with the subsequent seasons to observe </a:t>
              </a:r>
              <a:r>
                <a:rPr lang="en-IN" u="sng" dirty="0">
                  <a:latin typeface="Calibri" panose="020F0502020204030204" pitchFamily="34" charset="0"/>
                  <a:ea typeface="Times New Roman" panose="02020603050405020304" pitchFamily="18" charset="0"/>
                </a:rPr>
                <a:t>how the effect of home advantage behaves over time</a:t>
              </a:r>
              <a:r>
                <a:rPr lang="en-IN" dirty="0">
                  <a:latin typeface="Calibri" panose="020F0502020204030204" pitchFamily="34" charset="0"/>
                  <a:ea typeface="Times New Roman" panose="02020603050405020304" pitchFamily="18" charset="0"/>
                </a:rPr>
                <a:t>. </a:t>
              </a:r>
              <a:endParaRPr lang="en-IN" dirty="0"/>
            </a:p>
          </dgm:t>
        </dgm:pt>
      </mc:Fallback>
    </mc:AlternateContent>
    <dgm:pt modelId="{9BF81D80-A056-4E2E-9F19-8973E07BA242}" type="parTrans" cxnId="{DEC833C1-F133-46E4-AE60-6B1FE66B59E9}">
      <dgm:prSet/>
      <dgm:spPr/>
      <dgm:t>
        <a:bodyPr/>
        <a:lstStyle/>
        <a:p>
          <a:endParaRPr lang="en-IN"/>
        </a:p>
      </dgm:t>
    </dgm:pt>
    <dgm:pt modelId="{7936AE05-F4EE-43D5-B102-172DB1F65ABD}" type="sibTrans" cxnId="{DEC833C1-F133-46E4-AE60-6B1FE66B59E9}">
      <dgm:prSet/>
      <dgm:spPr/>
      <dgm:t>
        <a:bodyPr/>
        <a:lstStyle/>
        <a:p>
          <a:endParaRPr lang="en-IN"/>
        </a:p>
      </dgm:t>
    </dgm:pt>
    <dgm:pt modelId="{F41480FB-4D0E-4193-854E-E86C6D1DF5AE}">
      <dgm:prSet phldrT="[Text]" custT="1"/>
      <dgm:spPr>
        <a:solidFill>
          <a:schemeClr val="accent6">
            <a:lumMod val="40000"/>
            <a:lumOff val="60000"/>
          </a:schemeClr>
        </a:solidFill>
        <a:ln>
          <a:solidFill>
            <a:schemeClr val="accent6">
              <a:lumMod val="40000"/>
              <a:lumOff val="60000"/>
            </a:schemeClr>
          </a:solidFill>
        </a:ln>
      </dgm:spPr>
      <dgm:t>
        <a:bodyPr/>
        <a:lstStyle/>
        <a:p>
          <a:r>
            <a:rPr lang="en-IN" sz="1800" b="1" dirty="0">
              <a:solidFill>
                <a:schemeClr val="tx1"/>
              </a:solidFill>
            </a:rPr>
            <a:t>Team ability</a:t>
          </a:r>
        </a:p>
      </dgm:t>
    </dgm:pt>
    <dgm:pt modelId="{1BB3536D-E837-4D4D-95BC-08C81C7B8E8E}" type="parTrans" cxnId="{4F2EA531-4035-4E63-8D60-7153436C0C90}">
      <dgm:prSet/>
      <dgm:spPr/>
      <dgm:t>
        <a:bodyPr/>
        <a:lstStyle/>
        <a:p>
          <a:endParaRPr lang="en-IN"/>
        </a:p>
      </dgm:t>
    </dgm:pt>
    <dgm:pt modelId="{2D89BF60-7242-4A9D-801B-58F70F401AB3}" type="sibTrans" cxnId="{4F2EA531-4035-4E63-8D60-7153436C0C90}">
      <dgm:prSet/>
      <dgm:spPr/>
      <dgm:t>
        <a:bodyPr/>
        <a:lstStyle/>
        <a:p>
          <a:endParaRPr lang="en-IN"/>
        </a:p>
      </dgm:t>
    </dgm:pt>
    <mc:AlternateContent xmlns:mc="http://schemas.openxmlformats.org/markup-compatibility/2006" xmlns:a14="http://schemas.microsoft.com/office/drawing/2010/main">
      <mc:Choice Requires="a14">
        <dgm:pt modelId="{0B19A937-6BE4-4275-A775-4C7A7575B828}">
          <dgm:prSet/>
          <dgm:spPr>
            <a:ln>
              <a:solidFill>
                <a:schemeClr val="accent6">
                  <a:lumMod val="40000"/>
                  <a:lumOff val="60000"/>
                </a:schemeClr>
              </a:solidFill>
            </a:ln>
          </dgm:spPr>
          <dgm:t>
            <a:bodyPr/>
            <a:lstStyle/>
            <a:p>
              <a:r>
                <a:rPr lang="en-IN" dirty="0">
                  <a:latin typeface="Calibri" panose="020F0502020204030204" pitchFamily="34" charset="0"/>
                  <a:ea typeface="Times New Roman" panose="02020603050405020304" pitchFamily="18" charset="0"/>
                </a:rPr>
                <a:t>To find out </a:t>
              </a:r>
              <a:r>
                <a:rPr lang="en-IN" u="sng" dirty="0">
                  <a:latin typeface="Calibri" panose="020F0502020204030204" pitchFamily="34" charset="0"/>
                  <a:ea typeface="Times New Roman" panose="02020603050405020304" pitchFamily="18" charset="0"/>
                </a:rPr>
                <a:t>how home advantage affects teams of different abilities</a:t>
              </a:r>
              <a:r>
                <a:rPr lang="en-IN" dirty="0">
                  <a:latin typeface="Calibri" panose="020F0502020204030204" pitchFamily="34" charset="0"/>
                  <a:ea typeface="Times New Roman" panose="02020603050405020304" pitchFamily="18" charset="0"/>
                </a:rPr>
                <a:t>, we shall plot the </a:t>
              </a:r>
              <a14:m>
                <m:oMath xmlns:m="http://schemas.openxmlformats.org/officeDocument/2006/math">
                  <m:acc>
                    <m:accPr>
                      <m:chr m:val="̅"/>
                      <m:ctrlPr>
                        <a:rPr lang="en-IN" i="1">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IN" i="1">
                              <a:latin typeface="Cambria Math" panose="02040503050406030204" pitchFamily="18" charset="0"/>
                              <a:ea typeface="Times New Roman" panose="02020603050405020304" pitchFamily="18" charset="0"/>
                              <a:cs typeface="Calibri" panose="020F0502020204030204" pitchFamily="34" charset="0"/>
                            </a:rPr>
                          </m:ctrlPr>
                        </m:sSubPr>
                        <m:e>
                          <m:r>
                            <a:rPr lang="en-IN" i="1">
                              <a:latin typeface="Cambria Math" panose="02040503050406030204" pitchFamily="18" charset="0"/>
                              <a:ea typeface="Times New Roman" panose="02020603050405020304" pitchFamily="18" charset="0"/>
                              <a:cs typeface="Calibri" panose="020F0502020204030204" pitchFamily="34" charset="0"/>
                            </a:rPr>
                            <m:t>𝑥</m:t>
                          </m:r>
                        </m:e>
                        <m:sub>
                          <m:r>
                            <a:rPr lang="en-IN" i="1">
                              <a:latin typeface="Cambria Math" panose="02040503050406030204" pitchFamily="18" charset="0"/>
                              <a:ea typeface="Times New Roman" panose="02020603050405020304" pitchFamily="18" charset="0"/>
                              <a:cs typeface="Calibri" panose="020F0502020204030204" pitchFamily="34" charset="0"/>
                            </a:rPr>
                            <m:t>𝑜𝑗</m:t>
                          </m:r>
                        </m:sub>
                      </m:sSub>
                    </m:e>
                  </m:acc>
                  <m:r>
                    <a:rPr lang="en-IN" i="1">
                      <a:latin typeface="Cambria Math" panose="02040503050406030204" pitchFamily="18" charset="0"/>
                      <a:ea typeface="Times New Roman" panose="02020603050405020304" pitchFamily="18" charset="0"/>
                      <a:cs typeface="Calibri" panose="020F0502020204030204" pitchFamily="34" charset="0"/>
                    </a:rPr>
                    <m:t>′</m:t>
                  </m:r>
                </m:oMath>
              </a14:m>
              <a:r>
                <a:rPr lang="en-IN" dirty="0">
                  <a:latin typeface="Calibri" panose="020F0502020204030204" pitchFamily="34" charset="0"/>
                  <a:ea typeface="Times New Roman" panose="02020603050405020304" pitchFamily="18" charset="0"/>
                </a:rPr>
                <a:t>s against finishing positions (1 to 20).</a:t>
              </a:r>
              <a:endParaRPr lang="en-IN" dirty="0"/>
            </a:p>
          </dgm:t>
        </dgm:pt>
      </mc:Choice>
      <mc:Fallback xmlns="">
        <dgm:pt modelId="{0B19A937-6BE4-4275-A775-4C7A7575B828}">
          <dgm:prSet/>
          <dgm:spPr>
            <a:ln>
              <a:solidFill>
                <a:schemeClr val="accent6">
                  <a:lumMod val="40000"/>
                  <a:lumOff val="60000"/>
                </a:schemeClr>
              </a:solidFill>
            </a:ln>
          </dgm:spPr>
          <dgm:t>
            <a:bodyPr/>
            <a:lstStyle/>
            <a:p>
              <a:r>
                <a:rPr lang="en-IN" dirty="0">
                  <a:latin typeface="Calibri" panose="020F0502020204030204" pitchFamily="34" charset="0"/>
                  <a:ea typeface="Times New Roman" panose="02020603050405020304" pitchFamily="18" charset="0"/>
                </a:rPr>
                <a:t>To find out </a:t>
              </a:r>
              <a:r>
                <a:rPr lang="en-IN" u="sng" dirty="0">
                  <a:latin typeface="Calibri" panose="020F0502020204030204" pitchFamily="34" charset="0"/>
                  <a:ea typeface="Times New Roman" panose="02020603050405020304" pitchFamily="18" charset="0"/>
                </a:rPr>
                <a:t>how home advantage affects teams of different abilities</a:t>
              </a:r>
              <a:r>
                <a:rPr lang="en-IN" dirty="0">
                  <a:latin typeface="Calibri" panose="020F0502020204030204" pitchFamily="34" charset="0"/>
                  <a:ea typeface="Times New Roman" panose="02020603050405020304" pitchFamily="18" charset="0"/>
                </a:rPr>
                <a:t>, we shall plot the </a:t>
              </a:r>
              <a:r>
                <a:rPr lang="en-IN" i="0">
                  <a:latin typeface="Cambria Math" panose="02040503050406030204" pitchFamily="18" charset="0"/>
                  <a:cs typeface="Calibri" panose="020F0502020204030204" pitchFamily="34" charset="0"/>
                </a:rPr>
                <a:t>(</a:t>
              </a:r>
              <a:r>
                <a:rPr lang="en-IN" i="0">
                  <a:latin typeface="Cambria Math" panose="02040503050406030204" pitchFamily="18" charset="0"/>
                  <a:ea typeface="Times New Roman" panose="02020603050405020304" pitchFamily="18" charset="0"/>
                  <a:cs typeface="Calibri" panose="020F0502020204030204" pitchFamily="34" charset="0"/>
                </a:rPr>
                <a:t>𝑥_𝑜𝑗 ) ̅′</a:t>
              </a:r>
              <a:r>
                <a:rPr lang="en-IN" dirty="0">
                  <a:latin typeface="Calibri" panose="020F0502020204030204" pitchFamily="34" charset="0"/>
                  <a:ea typeface="Times New Roman" panose="02020603050405020304" pitchFamily="18" charset="0"/>
                </a:rPr>
                <a:t>s against finishing positions (1 to 20).</a:t>
              </a:r>
              <a:endParaRPr lang="en-IN" dirty="0"/>
            </a:p>
          </dgm:t>
        </dgm:pt>
      </mc:Fallback>
    </mc:AlternateContent>
    <dgm:pt modelId="{FDB64602-7B02-415C-9690-57A8E7E284FD}" type="parTrans" cxnId="{D73E9DA4-3A1C-4391-8CF6-2B446F94A383}">
      <dgm:prSet/>
      <dgm:spPr/>
      <dgm:t>
        <a:bodyPr/>
        <a:lstStyle/>
        <a:p>
          <a:endParaRPr lang="en-IN"/>
        </a:p>
      </dgm:t>
    </dgm:pt>
    <dgm:pt modelId="{ED9F3D5C-D76D-420E-AE29-B398C6BDF1EA}" type="sibTrans" cxnId="{D73E9DA4-3A1C-4391-8CF6-2B446F94A383}">
      <dgm:prSet/>
      <dgm:spPr/>
      <dgm:t>
        <a:bodyPr/>
        <a:lstStyle/>
        <a:p>
          <a:endParaRPr lang="en-IN"/>
        </a:p>
      </dgm:t>
    </dgm:pt>
    <dgm:pt modelId="{E0C0ABF8-9FBA-457B-9A91-33694765BFD4}" type="pres">
      <dgm:prSet presAssocID="{A75D3C78-BF19-4B5C-8F8D-37BF29FDAA75}" presName="linearFlow" presStyleCnt="0">
        <dgm:presLayoutVars>
          <dgm:dir/>
          <dgm:animLvl val="lvl"/>
          <dgm:resizeHandles val="exact"/>
        </dgm:presLayoutVars>
      </dgm:prSet>
      <dgm:spPr/>
    </dgm:pt>
    <dgm:pt modelId="{1CC72E2C-A6C8-428C-8D57-B5CDEF07FCB2}" type="pres">
      <dgm:prSet presAssocID="{AEA90883-A4E8-4E10-B471-9A29D6242A45}" presName="composite" presStyleCnt="0"/>
      <dgm:spPr/>
    </dgm:pt>
    <dgm:pt modelId="{EC630B7E-4706-4D2D-B864-997FB3BA0E8C}" type="pres">
      <dgm:prSet presAssocID="{AEA90883-A4E8-4E10-B471-9A29D6242A45}" presName="parentText" presStyleLbl="alignNode1" presStyleIdx="0" presStyleCnt="4">
        <dgm:presLayoutVars>
          <dgm:chMax val="1"/>
          <dgm:bulletEnabled val="1"/>
        </dgm:presLayoutVars>
      </dgm:prSet>
      <dgm:spPr/>
    </dgm:pt>
    <dgm:pt modelId="{785B3954-48F1-4328-9DD8-DDE9FC9AB7A4}" type="pres">
      <dgm:prSet presAssocID="{AEA90883-A4E8-4E10-B471-9A29D6242A45}" presName="descendantText" presStyleLbl="alignAcc1" presStyleIdx="0" presStyleCnt="4">
        <dgm:presLayoutVars>
          <dgm:bulletEnabled val="1"/>
        </dgm:presLayoutVars>
      </dgm:prSet>
      <dgm:spPr/>
    </dgm:pt>
    <dgm:pt modelId="{D9E3C94D-3C96-4E6F-8875-2E7502CB641E}" type="pres">
      <dgm:prSet presAssocID="{52730C93-04E9-408E-BC85-4F279E722F8A}" presName="sp" presStyleCnt="0"/>
      <dgm:spPr/>
    </dgm:pt>
    <dgm:pt modelId="{FF8E7222-17EB-47A5-B61A-5F627B200E94}" type="pres">
      <dgm:prSet presAssocID="{CBABD691-58B3-4821-94FF-9BDCA5311D59}" presName="composite" presStyleCnt="0"/>
      <dgm:spPr/>
    </dgm:pt>
    <dgm:pt modelId="{C6EF6183-D26C-4E55-8016-20C65DC4BCD4}" type="pres">
      <dgm:prSet presAssocID="{CBABD691-58B3-4821-94FF-9BDCA5311D59}" presName="parentText" presStyleLbl="alignNode1" presStyleIdx="1" presStyleCnt="4" custScaleX="100476">
        <dgm:presLayoutVars>
          <dgm:chMax val="1"/>
          <dgm:bulletEnabled val="1"/>
        </dgm:presLayoutVars>
      </dgm:prSet>
      <dgm:spPr/>
    </dgm:pt>
    <dgm:pt modelId="{F83565DF-25C3-4374-9FEC-926871009216}" type="pres">
      <dgm:prSet presAssocID="{CBABD691-58B3-4821-94FF-9BDCA5311D59}" presName="descendantText" presStyleLbl="alignAcc1" presStyleIdx="1" presStyleCnt="4">
        <dgm:presLayoutVars>
          <dgm:bulletEnabled val="1"/>
        </dgm:presLayoutVars>
      </dgm:prSet>
      <dgm:spPr/>
    </dgm:pt>
    <dgm:pt modelId="{24DFB0F1-8563-4462-BD9E-25B91D847D93}" type="pres">
      <dgm:prSet presAssocID="{69C78E41-37B9-4DD3-BD9F-945D586D4813}" presName="sp" presStyleCnt="0"/>
      <dgm:spPr/>
    </dgm:pt>
    <dgm:pt modelId="{6829DD1A-0C07-4CC0-A236-C8DD8CFB49C6}" type="pres">
      <dgm:prSet presAssocID="{1287AEA4-7DB1-4814-9683-1C557C9B8F55}" presName="composite" presStyleCnt="0"/>
      <dgm:spPr/>
    </dgm:pt>
    <dgm:pt modelId="{8B2224A3-257E-439C-BDC5-AF8D92826E9E}" type="pres">
      <dgm:prSet presAssocID="{1287AEA4-7DB1-4814-9683-1C557C9B8F55}" presName="parentText" presStyleLbl="alignNode1" presStyleIdx="2" presStyleCnt="4">
        <dgm:presLayoutVars>
          <dgm:chMax val="1"/>
          <dgm:bulletEnabled val="1"/>
        </dgm:presLayoutVars>
      </dgm:prSet>
      <dgm:spPr/>
    </dgm:pt>
    <dgm:pt modelId="{DF31DD68-8703-4420-BFB8-BE713ABED072}" type="pres">
      <dgm:prSet presAssocID="{1287AEA4-7DB1-4814-9683-1C557C9B8F55}" presName="descendantText" presStyleLbl="alignAcc1" presStyleIdx="2" presStyleCnt="4">
        <dgm:presLayoutVars>
          <dgm:bulletEnabled val="1"/>
        </dgm:presLayoutVars>
      </dgm:prSet>
      <dgm:spPr/>
    </dgm:pt>
    <dgm:pt modelId="{FA50D214-41A1-4B1F-BE78-0958B64279B7}" type="pres">
      <dgm:prSet presAssocID="{BC69D920-104E-46C4-B1FA-6806F3BBB7FA}" presName="sp" presStyleCnt="0"/>
      <dgm:spPr/>
    </dgm:pt>
    <dgm:pt modelId="{6F3F8628-F187-4E0D-BCD8-209E2D8A34C7}" type="pres">
      <dgm:prSet presAssocID="{F41480FB-4D0E-4193-854E-E86C6D1DF5AE}" presName="composite" presStyleCnt="0"/>
      <dgm:spPr/>
    </dgm:pt>
    <dgm:pt modelId="{61817605-F087-44B5-8DC8-7D6E136D481B}" type="pres">
      <dgm:prSet presAssocID="{F41480FB-4D0E-4193-854E-E86C6D1DF5AE}" presName="parentText" presStyleLbl="alignNode1" presStyleIdx="3" presStyleCnt="4">
        <dgm:presLayoutVars>
          <dgm:chMax val="1"/>
          <dgm:bulletEnabled val="1"/>
        </dgm:presLayoutVars>
      </dgm:prSet>
      <dgm:spPr/>
    </dgm:pt>
    <dgm:pt modelId="{0E341C78-1C4F-4E4B-9105-C66945222D5E}" type="pres">
      <dgm:prSet presAssocID="{F41480FB-4D0E-4193-854E-E86C6D1DF5AE}" presName="descendantText" presStyleLbl="alignAcc1" presStyleIdx="3" presStyleCnt="4">
        <dgm:presLayoutVars>
          <dgm:bulletEnabled val="1"/>
        </dgm:presLayoutVars>
      </dgm:prSet>
      <dgm:spPr/>
    </dgm:pt>
  </dgm:ptLst>
  <dgm:cxnLst>
    <dgm:cxn modelId="{96C4DF01-7CBC-4672-B850-9A9BEB413D05}" srcId="{A75D3C78-BF19-4B5C-8F8D-37BF29FDAA75}" destId="{AEA90883-A4E8-4E10-B471-9A29D6242A45}" srcOrd="0" destOrd="0" parTransId="{F055D121-A04A-4717-9379-4D741BFA2C55}" sibTransId="{52730C93-04E9-408E-BC85-4F279E722F8A}"/>
    <dgm:cxn modelId="{3AB0460F-6354-4167-A664-2939E082C917}" type="presOf" srcId="{F41480FB-4D0E-4193-854E-E86C6D1DF5AE}" destId="{61817605-F087-44B5-8DC8-7D6E136D481B}" srcOrd="0" destOrd="0" presId="urn:microsoft.com/office/officeart/2005/8/layout/chevron2"/>
    <dgm:cxn modelId="{D20A7723-350C-420E-BE58-B608A47AD900}" srcId="{AEA90883-A4E8-4E10-B471-9A29D6242A45}" destId="{2B66B12C-C669-44F2-A367-54146A6CD8FD}" srcOrd="0" destOrd="0" parTransId="{097A9B42-FBAF-4484-9CA7-325678829589}" sibTransId="{D6425DDB-3307-4F89-A3F7-3B47F04FB516}"/>
    <dgm:cxn modelId="{4F2EA531-4035-4E63-8D60-7153436C0C90}" srcId="{A75D3C78-BF19-4B5C-8F8D-37BF29FDAA75}" destId="{F41480FB-4D0E-4193-854E-E86C6D1DF5AE}" srcOrd="3" destOrd="0" parTransId="{1BB3536D-E837-4D4D-95BC-08C81C7B8E8E}" sibTransId="{2D89BF60-7242-4A9D-801B-58F70F401AB3}"/>
    <dgm:cxn modelId="{95D5B269-F50F-411E-883E-063C7C24287B}" type="presOf" srcId="{1287AEA4-7DB1-4814-9683-1C557C9B8F55}" destId="{8B2224A3-257E-439C-BDC5-AF8D92826E9E}" srcOrd="0" destOrd="0" presId="urn:microsoft.com/office/officeart/2005/8/layout/chevron2"/>
    <dgm:cxn modelId="{978E846B-2DC5-4D3F-84D8-4FCF2AE54DCD}" srcId="{A75D3C78-BF19-4B5C-8F8D-37BF29FDAA75}" destId="{1287AEA4-7DB1-4814-9683-1C557C9B8F55}" srcOrd="2" destOrd="0" parTransId="{DB5620D0-0E40-4A13-80B4-B431C996BE1A}" sibTransId="{BC69D920-104E-46C4-B1FA-6806F3BBB7FA}"/>
    <dgm:cxn modelId="{23AA6C54-37B5-49A6-BD30-ED0DA9230279}" srcId="{CBABD691-58B3-4821-94FF-9BDCA5311D59}" destId="{2E0E07AC-6826-445A-884B-709A4509751D}" srcOrd="0" destOrd="0" parTransId="{E6F2AA64-80E7-4AD4-ABD0-C141CF62EB81}" sibTransId="{AC335446-BD69-4D46-A385-308848758612}"/>
    <dgm:cxn modelId="{FDD3A089-D517-4967-9E28-A73C068B1833}" type="presOf" srcId="{0B19A937-6BE4-4275-A775-4C7A7575B828}" destId="{0E341C78-1C4F-4E4B-9105-C66945222D5E}" srcOrd="0" destOrd="0" presId="urn:microsoft.com/office/officeart/2005/8/layout/chevron2"/>
    <dgm:cxn modelId="{C6E6D79B-8D5A-4FC8-8146-83A7B1F18290}" type="presOf" srcId="{CBABD691-58B3-4821-94FF-9BDCA5311D59}" destId="{C6EF6183-D26C-4E55-8016-20C65DC4BCD4}" srcOrd="0" destOrd="0" presId="urn:microsoft.com/office/officeart/2005/8/layout/chevron2"/>
    <dgm:cxn modelId="{32B01C9E-BEFE-47B3-883B-A15D4A9554F6}" type="presOf" srcId="{2E0E07AC-6826-445A-884B-709A4509751D}" destId="{F83565DF-25C3-4374-9FEC-926871009216}" srcOrd="0" destOrd="0" presId="urn:microsoft.com/office/officeart/2005/8/layout/chevron2"/>
    <dgm:cxn modelId="{D73E9DA4-3A1C-4391-8CF6-2B446F94A383}" srcId="{F41480FB-4D0E-4193-854E-E86C6D1DF5AE}" destId="{0B19A937-6BE4-4275-A775-4C7A7575B828}" srcOrd="0" destOrd="0" parTransId="{FDB64602-7B02-415C-9690-57A8E7E284FD}" sibTransId="{ED9F3D5C-D76D-420E-AE29-B398C6BDF1EA}"/>
    <dgm:cxn modelId="{03ABCBB3-994B-49CC-85B5-2685C9D279A2}" type="presOf" srcId="{AEA90883-A4E8-4E10-B471-9A29D6242A45}" destId="{EC630B7E-4706-4D2D-B864-997FB3BA0E8C}" srcOrd="0" destOrd="0" presId="urn:microsoft.com/office/officeart/2005/8/layout/chevron2"/>
    <dgm:cxn modelId="{DEC833C1-F133-46E4-AE60-6B1FE66B59E9}" srcId="{1287AEA4-7DB1-4814-9683-1C557C9B8F55}" destId="{32D2A721-BA35-4D0C-BAED-767480750712}" srcOrd="0" destOrd="0" parTransId="{9BF81D80-A056-4E2E-9F19-8973E07BA242}" sibTransId="{7936AE05-F4EE-43D5-B102-172DB1F65ABD}"/>
    <dgm:cxn modelId="{B789CEC1-156F-4509-87B4-881A0B62884C}" type="presOf" srcId="{2B66B12C-C669-44F2-A367-54146A6CD8FD}" destId="{785B3954-48F1-4328-9DD8-DDE9FC9AB7A4}" srcOrd="0" destOrd="0" presId="urn:microsoft.com/office/officeart/2005/8/layout/chevron2"/>
    <dgm:cxn modelId="{3CAFF0C1-809F-4389-9D97-344A3F28518B}" type="presOf" srcId="{A75D3C78-BF19-4B5C-8F8D-37BF29FDAA75}" destId="{E0C0ABF8-9FBA-457B-9A91-33694765BFD4}" srcOrd="0" destOrd="0" presId="urn:microsoft.com/office/officeart/2005/8/layout/chevron2"/>
    <dgm:cxn modelId="{519EA7E8-0DB7-4D8F-ABD0-2BEEA244530A}" type="presOf" srcId="{32D2A721-BA35-4D0C-BAED-767480750712}" destId="{DF31DD68-8703-4420-BFB8-BE713ABED072}" srcOrd="0" destOrd="0" presId="urn:microsoft.com/office/officeart/2005/8/layout/chevron2"/>
    <dgm:cxn modelId="{97EAABF2-4F2E-4973-949F-2275DA741670}" srcId="{A75D3C78-BF19-4B5C-8F8D-37BF29FDAA75}" destId="{CBABD691-58B3-4821-94FF-9BDCA5311D59}" srcOrd="1" destOrd="0" parTransId="{6038705C-7CEA-4E85-A85B-776E87AA7E45}" sibTransId="{69C78E41-37B9-4DD3-BD9F-945D586D4813}"/>
    <dgm:cxn modelId="{2F01A3CD-6032-4836-BE43-060C14B6F555}" type="presParOf" srcId="{E0C0ABF8-9FBA-457B-9A91-33694765BFD4}" destId="{1CC72E2C-A6C8-428C-8D57-B5CDEF07FCB2}" srcOrd="0" destOrd="0" presId="urn:microsoft.com/office/officeart/2005/8/layout/chevron2"/>
    <dgm:cxn modelId="{01D6BFD1-0C86-4017-BF39-2B8D8AF299FA}" type="presParOf" srcId="{1CC72E2C-A6C8-428C-8D57-B5CDEF07FCB2}" destId="{EC630B7E-4706-4D2D-B864-997FB3BA0E8C}" srcOrd="0" destOrd="0" presId="urn:microsoft.com/office/officeart/2005/8/layout/chevron2"/>
    <dgm:cxn modelId="{3F886510-47CE-4214-ACBA-A9F8E37E5D0F}" type="presParOf" srcId="{1CC72E2C-A6C8-428C-8D57-B5CDEF07FCB2}" destId="{785B3954-48F1-4328-9DD8-DDE9FC9AB7A4}" srcOrd="1" destOrd="0" presId="urn:microsoft.com/office/officeart/2005/8/layout/chevron2"/>
    <dgm:cxn modelId="{FCCA16F6-D120-4FFA-A195-B34E1CC4A8CA}" type="presParOf" srcId="{E0C0ABF8-9FBA-457B-9A91-33694765BFD4}" destId="{D9E3C94D-3C96-4E6F-8875-2E7502CB641E}" srcOrd="1" destOrd="0" presId="urn:microsoft.com/office/officeart/2005/8/layout/chevron2"/>
    <dgm:cxn modelId="{503B9AE4-A060-4451-87D4-94F076FB0C09}" type="presParOf" srcId="{E0C0ABF8-9FBA-457B-9A91-33694765BFD4}" destId="{FF8E7222-17EB-47A5-B61A-5F627B200E94}" srcOrd="2" destOrd="0" presId="urn:microsoft.com/office/officeart/2005/8/layout/chevron2"/>
    <dgm:cxn modelId="{FED68BB6-6887-4BE2-972C-FC38C69438B3}" type="presParOf" srcId="{FF8E7222-17EB-47A5-B61A-5F627B200E94}" destId="{C6EF6183-D26C-4E55-8016-20C65DC4BCD4}" srcOrd="0" destOrd="0" presId="urn:microsoft.com/office/officeart/2005/8/layout/chevron2"/>
    <dgm:cxn modelId="{D989F66C-67D8-4FD5-B9A2-52EF03282731}" type="presParOf" srcId="{FF8E7222-17EB-47A5-B61A-5F627B200E94}" destId="{F83565DF-25C3-4374-9FEC-926871009216}" srcOrd="1" destOrd="0" presId="urn:microsoft.com/office/officeart/2005/8/layout/chevron2"/>
    <dgm:cxn modelId="{4007CAA9-4081-45DB-A2F3-14BAF63A519F}" type="presParOf" srcId="{E0C0ABF8-9FBA-457B-9A91-33694765BFD4}" destId="{24DFB0F1-8563-4462-BD9E-25B91D847D93}" srcOrd="3" destOrd="0" presId="urn:microsoft.com/office/officeart/2005/8/layout/chevron2"/>
    <dgm:cxn modelId="{F401BA25-2550-40C9-88D7-80D4AB83805D}" type="presParOf" srcId="{E0C0ABF8-9FBA-457B-9A91-33694765BFD4}" destId="{6829DD1A-0C07-4CC0-A236-C8DD8CFB49C6}" srcOrd="4" destOrd="0" presId="urn:microsoft.com/office/officeart/2005/8/layout/chevron2"/>
    <dgm:cxn modelId="{78146001-54DC-4B53-80C0-284AE9D543A3}" type="presParOf" srcId="{6829DD1A-0C07-4CC0-A236-C8DD8CFB49C6}" destId="{8B2224A3-257E-439C-BDC5-AF8D92826E9E}" srcOrd="0" destOrd="0" presId="urn:microsoft.com/office/officeart/2005/8/layout/chevron2"/>
    <dgm:cxn modelId="{90378B5B-0442-410F-887F-0CF09D01044C}" type="presParOf" srcId="{6829DD1A-0C07-4CC0-A236-C8DD8CFB49C6}" destId="{DF31DD68-8703-4420-BFB8-BE713ABED072}" srcOrd="1" destOrd="0" presId="urn:microsoft.com/office/officeart/2005/8/layout/chevron2"/>
    <dgm:cxn modelId="{037C69F3-6435-431F-8FAA-F66B1D9A323C}" type="presParOf" srcId="{E0C0ABF8-9FBA-457B-9A91-33694765BFD4}" destId="{FA50D214-41A1-4B1F-BE78-0958B64279B7}" srcOrd="5" destOrd="0" presId="urn:microsoft.com/office/officeart/2005/8/layout/chevron2"/>
    <dgm:cxn modelId="{653D5F7D-00A4-4D7C-BABE-1CC85A229536}" type="presParOf" srcId="{E0C0ABF8-9FBA-457B-9A91-33694765BFD4}" destId="{6F3F8628-F187-4E0D-BCD8-209E2D8A34C7}" srcOrd="6" destOrd="0" presId="urn:microsoft.com/office/officeart/2005/8/layout/chevron2"/>
    <dgm:cxn modelId="{3AFD070F-46B8-46BE-9417-09A22B39C515}" type="presParOf" srcId="{6F3F8628-F187-4E0D-BCD8-209E2D8A34C7}" destId="{61817605-F087-44B5-8DC8-7D6E136D481B}" srcOrd="0" destOrd="0" presId="urn:microsoft.com/office/officeart/2005/8/layout/chevron2"/>
    <dgm:cxn modelId="{0DDE4A47-23CE-4B45-B289-2A1F73629C11}" type="presParOf" srcId="{6F3F8628-F187-4E0D-BCD8-209E2D8A34C7}" destId="{0E341C78-1C4F-4E4B-9105-C66945222D5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5D3C78-BF19-4B5C-8F8D-37BF29FDAA7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AEA90883-A4E8-4E10-B471-9A29D6242A45}">
      <dgm:prSet phldrT="[Text]" custT="1"/>
      <dgm:spPr>
        <a:solidFill>
          <a:schemeClr val="accent1">
            <a:lumMod val="40000"/>
            <a:lumOff val="60000"/>
          </a:schemeClr>
        </a:solidFill>
        <a:ln>
          <a:solidFill>
            <a:schemeClr val="accent1">
              <a:lumMod val="40000"/>
              <a:lumOff val="60000"/>
            </a:schemeClr>
          </a:solidFill>
        </a:ln>
      </dgm:spPr>
      <dgm:t>
        <a:bodyPr/>
        <a:lstStyle/>
        <a:p>
          <a:r>
            <a:rPr lang="en-IN" sz="1800" b="1" dirty="0">
              <a:solidFill>
                <a:schemeClr val="tx1"/>
              </a:solidFill>
            </a:rPr>
            <a:t>Normality tests</a:t>
          </a:r>
        </a:p>
      </dgm:t>
    </dgm:pt>
    <dgm:pt modelId="{F055D121-A04A-4717-9379-4D741BFA2C55}" type="parTrans" cxnId="{96C4DF01-7CBC-4672-B850-9A9BEB413D05}">
      <dgm:prSet/>
      <dgm:spPr/>
      <dgm:t>
        <a:bodyPr/>
        <a:lstStyle/>
        <a:p>
          <a:endParaRPr lang="en-IN"/>
        </a:p>
      </dgm:t>
    </dgm:pt>
    <dgm:pt modelId="{52730C93-04E9-408E-BC85-4F279E722F8A}" type="sibTrans" cxnId="{96C4DF01-7CBC-4672-B850-9A9BEB413D05}">
      <dgm:prSet/>
      <dgm:spPr/>
      <dgm:t>
        <a:bodyPr/>
        <a:lstStyle/>
        <a:p>
          <a:endParaRPr lang="en-IN"/>
        </a:p>
      </dgm:t>
    </dgm:pt>
    <dgm:pt modelId="{2B66B12C-C669-44F2-A367-54146A6CD8FD}">
      <dgm:prSet phldrT="[Text]"/>
      <dgm:spPr>
        <a:ln>
          <a:solidFill>
            <a:schemeClr val="accent1">
              <a:lumMod val="40000"/>
              <a:lumOff val="60000"/>
            </a:schemeClr>
          </a:solidFill>
        </a:ln>
      </dgm:spPr>
      <dgm:t>
        <a:bodyPr/>
        <a:lstStyle/>
        <a:p>
          <a:r>
            <a:rPr lang="en-US" dirty="0">
              <a:latin typeface="Calibri" panose="020F0502020204030204" pitchFamily="34" charset="0"/>
              <a:cs typeface="Calibri" panose="020F0502020204030204" pitchFamily="34" charset="0"/>
            </a:rPr>
            <a:t>For every home and away series of data for ten different seasons (20 in total), </a:t>
          </a:r>
          <a:r>
            <a:rPr lang="en-US" b="1" dirty="0">
              <a:latin typeface="Calibri" panose="020F0502020204030204" pitchFamily="34" charset="0"/>
              <a:cs typeface="Calibri" panose="020F0502020204030204" pitchFamily="34" charset="0"/>
            </a:rPr>
            <a:t>Shapiro-Wilks test </a:t>
          </a:r>
          <a:r>
            <a:rPr lang="en-US" dirty="0">
              <a:latin typeface="Calibri" panose="020F0502020204030204" pitchFamily="34" charset="0"/>
              <a:cs typeface="Calibri" panose="020F0502020204030204" pitchFamily="34" charset="0"/>
            </a:rPr>
            <a:t>for normality is carried out to check whether they are drawn from normal population or not.</a:t>
          </a:r>
          <a:endParaRPr lang="en-IN" dirty="0"/>
        </a:p>
      </dgm:t>
    </dgm:pt>
    <dgm:pt modelId="{097A9B42-FBAF-4484-9CA7-325678829589}" type="parTrans" cxnId="{D20A7723-350C-420E-BE58-B608A47AD900}">
      <dgm:prSet/>
      <dgm:spPr/>
      <dgm:t>
        <a:bodyPr/>
        <a:lstStyle/>
        <a:p>
          <a:endParaRPr lang="en-IN"/>
        </a:p>
      </dgm:t>
    </dgm:pt>
    <dgm:pt modelId="{D6425DDB-3307-4F89-A3F7-3B47F04FB516}" type="sibTrans" cxnId="{D20A7723-350C-420E-BE58-B608A47AD900}">
      <dgm:prSet/>
      <dgm:spPr/>
      <dgm:t>
        <a:bodyPr/>
        <a:lstStyle/>
        <a:p>
          <a:endParaRPr lang="en-IN"/>
        </a:p>
      </dgm:t>
    </dgm:pt>
    <dgm:pt modelId="{CBABD691-58B3-4821-94FF-9BDCA5311D59}">
      <dgm:prSet phldrT="[Text]" custT="1"/>
      <dgm:spPr>
        <a:solidFill>
          <a:schemeClr val="accent3">
            <a:lumMod val="60000"/>
            <a:lumOff val="40000"/>
          </a:schemeClr>
        </a:solidFill>
        <a:ln>
          <a:solidFill>
            <a:schemeClr val="accent3">
              <a:lumMod val="60000"/>
              <a:lumOff val="40000"/>
            </a:schemeClr>
          </a:solidFill>
        </a:ln>
      </dgm:spPr>
      <dgm:t>
        <a:bodyPr/>
        <a:lstStyle/>
        <a:p>
          <a:r>
            <a:rPr lang="en-IN" sz="1400" b="1" dirty="0">
              <a:solidFill>
                <a:schemeClr val="tx1"/>
              </a:solidFill>
            </a:rPr>
            <a:t>Test for difference of means</a:t>
          </a:r>
        </a:p>
      </dgm:t>
    </dgm:pt>
    <dgm:pt modelId="{6038705C-7CEA-4E85-A85B-776E87AA7E45}" type="parTrans" cxnId="{97EAABF2-4F2E-4973-949F-2275DA741670}">
      <dgm:prSet/>
      <dgm:spPr/>
      <dgm:t>
        <a:bodyPr/>
        <a:lstStyle/>
        <a:p>
          <a:endParaRPr lang="en-IN"/>
        </a:p>
      </dgm:t>
    </dgm:pt>
    <dgm:pt modelId="{69C78E41-37B9-4DD3-BD9F-945D586D4813}" type="sibTrans" cxnId="{97EAABF2-4F2E-4973-949F-2275DA741670}">
      <dgm:prSet/>
      <dgm:spPr/>
      <dgm:t>
        <a:bodyPr/>
        <a:lstStyle/>
        <a:p>
          <a:endParaRPr lang="en-IN"/>
        </a:p>
      </dgm:t>
    </dgm:pt>
    <dgm:pt modelId="{2E0E07AC-6826-445A-884B-709A4509751D}">
      <dgm:prSet phldrT="[Text]"/>
      <dgm:spPr>
        <a:blipFill>
          <a:blip xmlns:r="http://schemas.openxmlformats.org/officeDocument/2006/relationships" r:embed="rId1"/>
          <a:stretch>
            <a:fillRect l="-63"/>
          </a:stretch>
        </a:blipFill>
        <a:ln>
          <a:solidFill>
            <a:schemeClr val="accent3">
              <a:lumMod val="40000"/>
              <a:lumOff val="60000"/>
            </a:schemeClr>
          </a:solidFill>
        </a:ln>
      </dgm:spPr>
      <dgm:t>
        <a:bodyPr/>
        <a:lstStyle/>
        <a:p>
          <a:r>
            <a:rPr lang="en-IN">
              <a:noFill/>
            </a:rPr>
            <a:t> </a:t>
          </a:r>
        </a:p>
      </dgm:t>
    </dgm:pt>
    <dgm:pt modelId="{E6F2AA64-80E7-4AD4-ABD0-C141CF62EB81}" type="parTrans" cxnId="{23AA6C54-37B5-49A6-BD30-ED0DA9230279}">
      <dgm:prSet/>
      <dgm:spPr/>
      <dgm:t>
        <a:bodyPr/>
        <a:lstStyle/>
        <a:p>
          <a:endParaRPr lang="en-IN"/>
        </a:p>
      </dgm:t>
    </dgm:pt>
    <dgm:pt modelId="{AC335446-BD69-4D46-A385-308848758612}" type="sibTrans" cxnId="{23AA6C54-37B5-49A6-BD30-ED0DA9230279}">
      <dgm:prSet/>
      <dgm:spPr/>
      <dgm:t>
        <a:bodyPr/>
        <a:lstStyle/>
        <a:p>
          <a:endParaRPr lang="en-IN"/>
        </a:p>
      </dgm:t>
    </dgm:pt>
    <dgm:pt modelId="{1287AEA4-7DB1-4814-9683-1C557C9B8F55}">
      <dgm:prSet phldrT="[Text]" custT="1"/>
      <dgm:spPr>
        <a:solidFill>
          <a:schemeClr val="accent4">
            <a:lumMod val="60000"/>
            <a:lumOff val="40000"/>
          </a:schemeClr>
        </a:solidFill>
        <a:ln>
          <a:solidFill>
            <a:schemeClr val="accent4">
              <a:lumMod val="60000"/>
              <a:lumOff val="40000"/>
            </a:schemeClr>
          </a:solidFill>
        </a:ln>
      </dgm:spPr>
      <dgm:t>
        <a:bodyPr/>
        <a:lstStyle/>
        <a:p>
          <a:r>
            <a:rPr lang="en-IN" sz="1800" b="1" dirty="0">
              <a:solidFill>
                <a:schemeClr val="tx1"/>
              </a:solidFill>
            </a:rPr>
            <a:t>Time trends</a:t>
          </a:r>
        </a:p>
      </dgm:t>
    </dgm:pt>
    <dgm:pt modelId="{DB5620D0-0E40-4A13-80B4-B431C996BE1A}" type="parTrans" cxnId="{978E846B-2DC5-4D3F-84D8-4FCF2AE54DCD}">
      <dgm:prSet/>
      <dgm:spPr/>
      <dgm:t>
        <a:bodyPr/>
        <a:lstStyle/>
        <a:p>
          <a:endParaRPr lang="en-IN"/>
        </a:p>
      </dgm:t>
    </dgm:pt>
    <dgm:pt modelId="{BC69D920-104E-46C4-B1FA-6806F3BBB7FA}" type="sibTrans" cxnId="{978E846B-2DC5-4D3F-84D8-4FCF2AE54DCD}">
      <dgm:prSet/>
      <dgm:spPr/>
      <dgm:t>
        <a:bodyPr/>
        <a:lstStyle/>
        <a:p>
          <a:endParaRPr lang="en-IN"/>
        </a:p>
      </dgm:t>
    </dgm:pt>
    <dgm:pt modelId="{32D2A721-BA35-4D0C-BAED-767480750712}">
      <dgm:prSet phldrT="[Text]"/>
      <dgm:spPr>
        <a:blipFill>
          <a:blip xmlns:r="http://schemas.openxmlformats.org/officeDocument/2006/relationships" r:embed="rId2"/>
          <a:stretch>
            <a:fillRect l="-63"/>
          </a:stretch>
        </a:blipFill>
        <a:ln>
          <a:solidFill>
            <a:schemeClr val="accent4">
              <a:lumMod val="40000"/>
              <a:lumOff val="60000"/>
            </a:schemeClr>
          </a:solidFill>
        </a:ln>
      </dgm:spPr>
      <dgm:t>
        <a:bodyPr/>
        <a:lstStyle/>
        <a:p>
          <a:r>
            <a:rPr lang="en-IN">
              <a:noFill/>
            </a:rPr>
            <a:t> </a:t>
          </a:r>
        </a:p>
      </dgm:t>
    </dgm:pt>
    <dgm:pt modelId="{9BF81D80-A056-4E2E-9F19-8973E07BA242}" type="parTrans" cxnId="{DEC833C1-F133-46E4-AE60-6B1FE66B59E9}">
      <dgm:prSet/>
      <dgm:spPr/>
      <dgm:t>
        <a:bodyPr/>
        <a:lstStyle/>
        <a:p>
          <a:endParaRPr lang="en-IN"/>
        </a:p>
      </dgm:t>
    </dgm:pt>
    <dgm:pt modelId="{7936AE05-F4EE-43D5-B102-172DB1F65ABD}" type="sibTrans" cxnId="{DEC833C1-F133-46E4-AE60-6B1FE66B59E9}">
      <dgm:prSet/>
      <dgm:spPr/>
      <dgm:t>
        <a:bodyPr/>
        <a:lstStyle/>
        <a:p>
          <a:endParaRPr lang="en-IN"/>
        </a:p>
      </dgm:t>
    </dgm:pt>
    <dgm:pt modelId="{F41480FB-4D0E-4193-854E-E86C6D1DF5AE}">
      <dgm:prSet phldrT="[Text]" custT="1"/>
      <dgm:spPr>
        <a:solidFill>
          <a:schemeClr val="accent6">
            <a:lumMod val="40000"/>
            <a:lumOff val="60000"/>
          </a:schemeClr>
        </a:solidFill>
        <a:ln>
          <a:solidFill>
            <a:schemeClr val="accent6">
              <a:lumMod val="40000"/>
              <a:lumOff val="60000"/>
            </a:schemeClr>
          </a:solidFill>
        </a:ln>
      </dgm:spPr>
      <dgm:t>
        <a:bodyPr/>
        <a:lstStyle/>
        <a:p>
          <a:r>
            <a:rPr lang="en-IN" sz="1800" b="1" dirty="0">
              <a:solidFill>
                <a:schemeClr val="tx1"/>
              </a:solidFill>
            </a:rPr>
            <a:t>Team ability</a:t>
          </a:r>
        </a:p>
      </dgm:t>
    </dgm:pt>
    <dgm:pt modelId="{1BB3536D-E837-4D4D-95BC-08C81C7B8E8E}" type="parTrans" cxnId="{4F2EA531-4035-4E63-8D60-7153436C0C90}">
      <dgm:prSet/>
      <dgm:spPr/>
      <dgm:t>
        <a:bodyPr/>
        <a:lstStyle/>
        <a:p>
          <a:endParaRPr lang="en-IN"/>
        </a:p>
      </dgm:t>
    </dgm:pt>
    <dgm:pt modelId="{2D89BF60-7242-4A9D-801B-58F70F401AB3}" type="sibTrans" cxnId="{4F2EA531-4035-4E63-8D60-7153436C0C90}">
      <dgm:prSet/>
      <dgm:spPr/>
      <dgm:t>
        <a:bodyPr/>
        <a:lstStyle/>
        <a:p>
          <a:endParaRPr lang="en-IN"/>
        </a:p>
      </dgm:t>
    </dgm:pt>
    <dgm:pt modelId="{0B19A937-6BE4-4275-A775-4C7A7575B828}">
      <dgm:prSet/>
      <dgm:spPr>
        <a:blipFill>
          <a:blip xmlns:r="http://schemas.openxmlformats.org/officeDocument/2006/relationships" r:embed="rId3"/>
          <a:stretch>
            <a:fillRect l="-63" r="-689"/>
          </a:stretch>
        </a:blipFill>
        <a:ln>
          <a:solidFill>
            <a:schemeClr val="accent6">
              <a:lumMod val="40000"/>
              <a:lumOff val="60000"/>
            </a:schemeClr>
          </a:solidFill>
        </a:ln>
      </dgm:spPr>
      <dgm:t>
        <a:bodyPr/>
        <a:lstStyle/>
        <a:p>
          <a:r>
            <a:rPr lang="en-IN">
              <a:noFill/>
            </a:rPr>
            <a:t> </a:t>
          </a:r>
        </a:p>
      </dgm:t>
    </dgm:pt>
    <dgm:pt modelId="{FDB64602-7B02-415C-9690-57A8E7E284FD}" type="parTrans" cxnId="{D73E9DA4-3A1C-4391-8CF6-2B446F94A383}">
      <dgm:prSet/>
      <dgm:spPr/>
      <dgm:t>
        <a:bodyPr/>
        <a:lstStyle/>
        <a:p>
          <a:endParaRPr lang="en-IN"/>
        </a:p>
      </dgm:t>
    </dgm:pt>
    <dgm:pt modelId="{ED9F3D5C-D76D-420E-AE29-B398C6BDF1EA}" type="sibTrans" cxnId="{D73E9DA4-3A1C-4391-8CF6-2B446F94A383}">
      <dgm:prSet/>
      <dgm:spPr/>
      <dgm:t>
        <a:bodyPr/>
        <a:lstStyle/>
        <a:p>
          <a:endParaRPr lang="en-IN"/>
        </a:p>
      </dgm:t>
    </dgm:pt>
    <dgm:pt modelId="{E0C0ABF8-9FBA-457B-9A91-33694765BFD4}" type="pres">
      <dgm:prSet presAssocID="{A75D3C78-BF19-4B5C-8F8D-37BF29FDAA75}" presName="linearFlow" presStyleCnt="0">
        <dgm:presLayoutVars>
          <dgm:dir/>
          <dgm:animLvl val="lvl"/>
          <dgm:resizeHandles val="exact"/>
        </dgm:presLayoutVars>
      </dgm:prSet>
      <dgm:spPr/>
    </dgm:pt>
    <dgm:pt modelId="{1CC72E2C-A6C8-428C-8D57-B5CDEF07FCB2}" type="pres">
      <dgm:prSet presAssocID="{AEA90883-A4E8-4E10-B471-9A29D6242A45}" presName="composite" presStyleCnt="0"/>
      <dgm:spPr/>
    </dgm:pt>
    <dgm:pt modelId="{EC630B7E-4706-4D2D-B864-997FB3BA0E8C}" type="pres">
      <dgm:prSet presAssocID="{AEA90883-A4E8-4E10-B471-9A29D6242A45}" presName="parentText" presStyleLbl="alignNode1" presStyleIdx="0" presStyleCnt="4">
        <dgm:presLayoutVars>
          <dgm:chMax val="1"/>
          <dgm:bulletEnabled val="1"/>
        </dgm:presLayoutVars>
      </dgm:prSet>
      <dgm:spPr/>
    </dgm:pt>
    <dgm:pt modelId="{785B3954-48F1-4328-9DD8-DDE9FC9AB7A4}" type="pres">
      <dgm:prSet presAssocID="{AEA90883-A4E8-4E10-B471-9A29D6242A45}" presName="descendantText" presStyleLbl="alignAcc1" presStyleIdx="0" presStyleCnt="4">
        <dgm:presLayoutVars>
          <dgm:bulletEnabled val="1"/>
        </dgm:presLayoutVars>
      </dgm:prSet>
      <dgm:spPr/>
    </dgm:pt>
    <dgm:pt modelId="{D9E3C94D-3C96-4E6F-8875-2E7502CB641E}" type="pres">
      <dgm:prSet presAssocID="{52730C93-04E9-408E-BC85-4F279E722F8A}" presName="sp" presStyleCnt="0"/>
      <dgm:spPr/>
    </dgm:pt>
    <dgm:pt modelId="{FF8E7222-17EB-47A5-B61A-5F627B200E94}" type="pres">
      <dgm:prSet presAssocID="{CBABD691-58B3-4821-94FF-9BDCA5311D59}" presName="composite" presStyleCnt="0"/>
      <dgm:spPr/>
    </dgm:pt>
    <dgm:pt modelId="{C6EF6183-D26C-4E55-8016-20C65DC4BCD4}" type="pres">
      <dgm:prSet presAssocID="{CBABD691-58B3-4821-94FF-9BDCA5311D59}" presName="parentText" presStyleLbl="alignNode1" presStyleIdx="1" presStyleCnt="4" custScaleX="100476">
        <dgm:presLayoutVars>
          <dgm:chMax val="1"/>
          <dgm:bulletEnabled val="1"/>
        </dgm:presLayoutVars>
      </dgm:prSet>
      <dgm:spPr/>
    </dgm:pt>
    <dgm:pt modelId="{F83565DF-25C3-4374-9FEC-926871009216}" type="pres">
      <dgm:prSet presAssocID="{CBABD691-58B3-4821-94FF-9BDCA5311D59}" presName="descendantText" presStyleLbl="alignAcc1" presStyleIdx="1" presStyleCnt="4">
        <dgm:presLayoutVars>
          <dgm:bulletEnabled val="1"/>
        </dgm:presLayoutVars>
      </dgm:prSet>
      <dgm:spPr/>
    </dgm:pt>
    <dgm:pt modelId="{24DFB0F1-8563-4462-BD9E-25B91D847D93}" type="pres">
      <dgm:prSet presAssocID="{69C78E41-37B9-4DD3-BD9F-945D586D4813}" presName="sp" presStyleCnt="0"/>
      <dgm:spPr/>
    </dgm:pt>
    <dgm:pt modelId="{6829DD1A-0C07-4CC0-A236-C8DD8CFB49C6}" type="pres">
      <dgm:prSet presAssocID="{1287AEA4-7DB1-4814-9683-1C557C9B8F55}" presName="composite" presStyleCnt="0"/>
      <dgm:spPr/>
    </dgm:pt>
    <dgm:pt modelId="{8B2224A3-257E-439C-BDC5-AF8D92826E9E}" type="pres">
      <dgm:prSet presAssocID="{1287AEA4-7DB1-4814-9683-1C557C9B8F55}" presName="parentText" presStyleLbl="alignNode1" presStyleIdx="2" presStyleCnt="4">
        <dgm:presLayoutVars>
          <dgm:chMax val="1"/>
          <dgm:bulletEnabled val="1"/>
        </dgm:presLayoutVars>
      </dgm:prSet>
      <dgm:spPr/>
    </dgm:pt>
    <dgm:pt modelId="{DF31DD68-8703-4420-BFB8-BE713ABED072}" type="pres">
      <dgm:prSet presAssocID="{1287AEA4-7DB1-4814-9683-1C557C9B8F55}" presName="descendantText" presStyleLbl="alignAcc1" presStyleIdx="2" presStyleCnt="4">
        <dgm:presLayoutVars>
          <dgm:bulletEnabled val="1"/>
        </dgm:presLayoutVars>
      </dgm:prSet>
      <dgm:spPr/>
    </dgm:pt>
    <dgm:pt modelId="{FA50D214-41A1-4B1F-BE78-0958B64279B7}" type="pres">
      <dgm:prSet presAssocID="{BC69D920-104E-46C4-B1FA-6806F3BBB7FA}" presName="sp" presStyleCnt="0"/>
      <dgm:spPr/>
    </dgm:pt>
    <dgm:pt modelId="{6F3F8628-F187-4E0D-BCD8-209E2D8A34C7}" type="pres">
      <dgm:prSet presAssocID="{F41480FB-4D0E-4193-854E-E86C6D1DF5AE}" presName="composite" presStyleCnt="0"/>
      <dgm:spPr/>
    </dgm:pt>
    <dgm:pt modelId="{61817605-F087-44B5-8DC8-7D6E136D481B}" type="pres">
      <dgm:prSet presAssocID="{F41480FB-4D0E-4193-854E-E86C6D1DF5AE}" presName="parentText" presStyleLbl="alignNode1" presStyleIdx="3" presStyleCnt="4">
        <dgm:presLayoutVars>
          <dgm:chMax val="1"/>
          <dgm:bulletEnabled val="1"/>
        </dgm:presLayoutVars>
      </dgm:prSet>
      <dgm:spPr/>
    </dgm:pt>
    <dgm:pt modelId="{0E341C78-1C4F-4E4B-9105-C66945222D5E}" type="pres">
      <dgm:prSet presAssocID="{F41480FB-4D0E-4193-854E-E86C6D1DF5AE}" presName="descendantText" presStyleLbl="alignAcc1" presStyleIdx="3" presStyleCnt="4">
        <dgm:presLayoutVars>
          <dgm:bulletEnabled val="1"/>
        </dgm:presLayoutVars>
      </dgm:prSet>
      <dgm:spPr/>
    </dgm:pt>
  </dgm:ptLst>
  <dgm:cxnLst>
    <dgm:cxn modelId="{96C4DF01-7CBC-4672-B850-9A9BEB413D05}" srcId="{A75D3C78-BF19-4B5C-8F8D-37BF29FDAA75}" destId="{AEA90883-A4E8-4E10-B471-9A29D6242A45}" srcOrd="0" destOrd="0" parTransId="{F055D121-A04A-4717-9379-4D741BFA2C55}" sibTransId="{52730C93-04E9-408E-BC85-4F279E722F8A}"/>
    <dgm:cxn modelId="{3AB0460F-6354-4167-A664-2939E082C917}" type="presOf" srcId="{F41480FB-4D0E-4193-854E-E86C6D1DF5AE}" destId="{61817605-F087-44B5-8DC8-7D6E136D481B}" srcOrd="0" destOrd="0" presId="urn:microsoft.com/office/officeart/2005/8/layout/chevron2"/>
    <dgm:cxn modelId="{D20A7723-350C-420E-BE58-B608A47AD900}" srcId="{AEA90883-A4E8-4E10-B471-9A29D6242A45}" destId="{2B66B12C-C669-44F2-A367-54146A6CD8FD}" srcOrd="0" destOrd="0" parTransId="{097A9B42-FBAF-4484-9CA7-325678829589}" sibTransId="{D6425DDB-3307-4F89-A3F7-3B47F04FB516}"/>
    <dgm:cxn modelId="{4F2EA531-4035-4E63-8D60-7153436C0C90}" srcId="{A75D3C78-BF19-4B5C-8F8D-37BF29FDAA75}" destId="{F41480FB-4D0E-4193-854E-E86C6D1DF5AE}" srcOrd="3" destOrd="0" parTransId="{1BB3536D-E837-4D4D-95BC-08C81C7B8E8E}" sibTransId="{2D89BF60-7242-4A9D-801B-58F70F401AB3}"/>
    <dgm:cxn modelId="{95D5B269-F50F-411E-883E-063C7C24287B}" type="presOf" srcId="{1287AEA4-7DB1-4814-9683-1C557C9B8F55}" destId="{8B2224A3-257E-439C-BDC5-AF8D92826E9E}" srcOrd="0" destOrd="0" presId="urn:microsoft.com/office/officeart/2005/8/layout/chevron2"/>
    <dgm:cxn modelId="{978E846B-2DC5-4D3F-84D8-4FCF2AE54DCD}" srcId="{A75D3C78-BF19-4B5C-8F8D-37BF29FDAA75}" destId="{1287AEA4-7DB1-4814-9683-1C557C9B8F55}" srcOrd="2" destOrd="0" parTransId="{DB5620D0-0E40-4A13-80B4-B431C996BE1A}" sibTransId="{BC69D920-104E-46C4-B1FA-6806F3BBB7FA}"/>
    <dgm:cxn modelId="{23AA6C54-37B5-49A6-BD30-ED0DA9230279}" srcId="{CBABD691-58B3-4821-94FF-9BDCA5311D59}" destId="{2E0E07AC-6826-445A-884B-709A4509751D}" srcOrd="0" destOrd="0" parTransId="{E6F2AA64-80E7-4AD4-ABD0-C141CF62EB81}" sibTransId="{AC335446-BD69-4D46-A385-308848758612}"/>
    <dgm:cxn modelId="{FDD3A089-D517-4967-9E28-A73C068B1833}" type="presOf" srcId="{0B19A937-6BE4-4275-A775-4C7A7575B828}" destId="{0E341C78-1C4F-4E4B-9105-C66945222D5E}" srcOrd="0" destOrd="0" presId="urn:microsoft.com/office/officeart/2005/8/layout/chevron2"/>
    <dgm:cxn modelId="{C6E6D79B-8D5A-4FC8-8146-83A7B1F18290}" type="presOf" srcId="{CBABD691-58B3-4821-94FF-9BDCA5311D59}" destId="{C6EF6183-D26C-4E55-8016-20C65DC4BCD4}" srcOrd="0" destOrd="0" presId="urn:microsoft.com/office/officeart/2005/8/layout/chevron2"/>
    <dgm:cxn modelId="{32B01C9E-BEFE-47B3-883B-A15D4A9554F6}" type="presOf" srcId="{2E0E07AC-6826-445A-884B-709A4509751D}" destId="{F83565DF-25C3-4374-9FEC-926871009216}" srcOrd="0" destOrd="0" presId="urn:microsoft.com/office/officeart/2005/8/layout/chevron2"/>
    <dgm:cxn modelId="{D73E9DA4-3A1C-4391-8CF6-2B446F94A383}" srcId="{F41480FB-4D0E-4193-854E-E86C6D1DF5AE}" destId="{0B19A937-6BE4-4275-A775-4C7A7575B828}" srcOrd="0" destOrd="0" parTransId="{FDB64602-7B02-415C-9690-57A8E7E284FD}" sibTransId="{ED9F3D5C-D76D-420E-AE29-B398C6BDF1EA}"/>
    <dgm:cxn modelId="{03ABCBB3-994B-49CC-85B5-2685C9D279A2}" type="presOf" srcId="{AEA90883-A4E8-4E10-B471-9A29D6242A45}" destId="{EC630B7E-4706-4D2D-B864-997FB3BA0E8C}" srcOrd="0" destOrd="0" presId="urn:microsoft.com/office/officeart/2005/8/layout/chevron2"/>
    <dgm:cxn modelId="{DEC833C1-F133-46E4-AE60-6B1FE66B59E9}" srcId="{1287AEA4-7DB1-4814-9683-1C557C9B8F55}" destId="{32D2A721-BA35-4D0C-BAED-767480750712}" srcOrd="0" destOrd="0" parTransId="{9BF81D80-A056-4E2E-9F19-8973E07BA242}" sibTransId="{7936AE05-F4EE-43D5-B102-172DB1F65ABD}"/>
    <dgm:cxn modelId="{B789CEC1-156F-4509-87B4-881A0B62884C}" type="presOf" srcId="{2B66B12C-C669-44F2-A367-54146A6CD8FD}" destId="{785B3954-48F1-4328-9DD8-DDE9FC9AB7A4}" srcOrd="0" destOrd="0" presId="urn:microsoft.com/office/officeart/2005/8/layout/chevron2"/>
    <dgm:cxn modelId="{3CAFF0C1-809F-4389-9D97-344A3F28518B}" type="presOf" srcId="{A75D3C78-BF19-4B5C-8F8D-37BF29FDAA75}" destId="{E0C0ABF8-9FBA-457B-9A91-33694765BFD4}" srcOrd="0" destOrd="0" presId="urn:microsoft.com/office/officeart/2005/8/layout/chevron2"/>
    <dgm:cxn modelId="{519EA7E8-0DB7-4D8F-ABD0-2BEEA244530A}" type="presOf" srcId="{32D2A721-BA35-4D0C-BAED-767480750712}" destId="{DF31DD68-8703-4420-BFB8-BE713ABED072}" srcOrd="0" destOrd="0" presId="urn:microsoft.com/office/officeart/2005/8/layout/chevron2"/>
    <dgm:cxn modelId="{97EAABF2-4F2E-4973-949F-2275DA741670}" srcId="{A75D3C78-BF19-4B5C-8F8D-37BF29FDAA75}" destId="{CBABD691-58B3-4821-94FF-9BDCA5311D59}" srcOrd="1" destOrd="0" parTransId="{6038705C-7CEA-4E85-A85B-776E87AA7E45}" sibTransId="{69C78E41-37B9-4DD3-BD9F-945D586D4813}"/>
    <dgm:cxn modelId="{2F01A3CD-6032-4836-BE43-060C14B6F555}" type="presParOf" srcId="{E0C0ABF8-9FBA-457B-9A91-33694765BFD4}" destId="{1CC72E2C-A6C8-428C-8D57-B5CDEF07FCB2}" srcOrd="0" destOrd="0" presId="urn:microsoft.com/office/officeart/2005/8/layout/chevron2"/>
    <dgm:cxn modelId="{01D6BFD1-0C86-4017-BF39-2B8D8AF299FA}" type="presParOf" srcId="{1CC72E2C-A6C8-428C-8D57-B5CDEF07FCB2}" destId="{EC630B7E-4706-4D2D-B864-997FB3BA0E8C}" srcOrd="0" destOrd="0" presId="urn:microsoft.com/office/officeart/2005/8/layout/chevron2"/>
    <dgm:cxn modelId="{3F886510-47CE-4214-ACBA-A9F8E37E5D0F}" type="presParOf" srcId="{1CC72E2C-A6C8-428C-8D57-B5CDEF07FCB2}" destId="{785B3954-48F1-4328-9DD8-DDE9FC9AB7A4}" srcOrd="1" destOrd="0" presId="urn:microsoft.com/office/officeart/2005/8/layout/chevron2"/>
    <dgm:cxn modelId="{FCCA16F6-D120-4FFA-A195-B34E1CC4A8CA}" type="presParOf" srcId="{E0C0ABF8-9FBA-457B-9A91-33694765BFD4}" destId="{D9E3C94D-3C96-4E6F-8875-2E7502CB641E}" srcOrd="1" destOrd="0" presId="urn:microsoft.com/office/officeart/2005/8/layout/chevron2"/>
    <dgm:cxn modelId="{503B9AE4-A060-4451-87D4-94F076FB0C09}" type="presParOf" srcId="{E0C0ABF8-9FBA-457B-9A91-33694765BFD4}" destId="{FF8E7222-17EB-47A5-B61A-5F627B200E94}" srcOrd="2" destOrd="0" presId="urn:microsoft.com/office/officeart/2005/8/layout/chevron2"/>
    <dgm:cxn modelId="{FED68BB6-6887-4BE2-972C-FC38C69438B3}" type="presParOf" srcId="{FF8E7222-17EB-47A5-B61A-5F627B200E94}" destId="{C6EF6183-D26C-4E55-8016-20C65DC4BCD4}" srcOrd="0" destOrd="0" presId="urn:microsoft.com/office/officeart/2005/8/layout/chevron2"/>
    <dgm:cxn modelId="{D989F66C-67D8-4FD5-B9A2-52EF03282731}" type="presParOf" srcId="{FF8E7222-17EB-47A5-B61A-5F627B200E94}" destId="{F83565DF-25C3-4374-9FEC-926871009216}" srcOrd="1" destOrd="0" presId="urn:microsoft.com/office/officeart/2005/8/layout/chevron2"/>
    <dgm:cxn modelId="{4007CAA9-4081-45DB-A2F3-14BAF63A519F}" type="presParOf" srcId="{E0C0ABF8-9FBA-457B-9A91-33694765BFD4}" destId="{24DFB0F1-8563-4462-BD9E-25B91D847D93}" srcOrd="3" destOrd="0" presId="urn:microsoft.com/office/officeart/2005/8/layout/chevron2"/>
    <dgm:cxn modelId="{F401BA25-2550-40C9-88D7-80D4AB83805D}" type="presParOf" srcId="{E0C0ABF8-9FBA-457B-9A91-33694765BFD4}" destId="{6829DD1A-0C07-4CC0-A236-C8DD8CFB49C6}" srcOrd="4" destOrd="0" presId="urn:microsoft.com/office/officeart/2005/8/layout/chevron2"/>
    <dgm:cxn modelId="{78146001-54DC-4B53-80C0-284AE9D543A3}" type="presParOf" srcId="{6829DD1A-0C07-4CC0-A236-C8DD8CFB49C6}" destId="{8B2224A3-257E-439C-BDC5-AF8D92826E9E}" srcOrd="0" destOrd="0" presId="urn:microsoft.com/office/officeart/2005/8/layout/chevron2"/>
    <dgm:cxn modelId="{90378B5B-0442-410F-887F-0CF09D01044C}" type="presParOf" srcId="{6829DD1A-0C07-4CC0-A236-C8DD8CFB49C6}" destId="{DF31DD68-8703-4420-BFB8-BE713ABED072}" srcOrd="1" destOrd="0" presId="urn:microsoft.com/office/officeart/2005/8/layout/chevron2"/>
    <dgm:cxn modelId="{037C69F3-6435-431F-8FAA-F66B1D9A323C}" type="presParOf" srcId="{E0C0ABF8-9FBA-457B-9A91-33694765BFD4}" destId="{FA50D214-41A1-4B1F-BE78-0958B64279B7}" srcOrd="5" destOrd="0" presId="urn:microsoft.com/office/officeart/2005/8/layout/chevron2"/>
    <dgm:cxn modelId="{653D5F7D-00A4-4D7C-BABE-1CC85A229536}" type="presParOf" srcId="{E0C0ABF8-9FBA-457B-9A91-33694765BFD4}" destId="{6F3F8628-F187-4E0D-BCD8-209E2D8A34C7}" srcOrd="6" destOrd="0" presId="urn:microsoft.com/office/officeart/2005/8/layout/chevron2"/>
    <dgm:cxn modelId="{3AFD070F-46B8-46BE-9417-09A22B39C515}" type="presParOf" srcId="{6F3F8628-F187-4E0D-BCD8-209E2D8A34C7}" destId="{61817605-F087-44B5-8DC8-7D6E136D481B}" srcOrd="0" destOrd="0" presId="urn:microsoft.com/office/officeart/2005/8/layout/chevron2"/>
    <dgm:cxn modelId="{0DDE4A47-23CE-4B45-B289-2A1F73629C11}" type="presParOf" srcId="{6F3F8628-F187-4E0D-BCD8-209E2D8A34C7}" destId="{0E341C78-1C4F-4E4B-9105-C66945222D5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E91066-A7E2-4A53-9F16-A1BF626F7EF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E3ACC867-238E-4CCE-A53D-1AB192E2E38F}">
      <dgm:prSet/>
      <dgm:spPr>
        <a:solidFill>
          <a:schemeClr val="accent3">
            <a:lumMod val="60000"/>
            <a:lumOff val="40000"/>
          </a:schemeClr>
        </a:solidFill>
        <a:ln>
          <a:solidFill>
            <a:schemeClr val="accent3">
              <a:lumMod val="60000"/>
              <a:lumOff val="40000"/>
            </a:schemeClr>
          </a:solidFill>
        </a:ln>
      </dgm:spPr>
      <dgm:t>
        <a:bodyPr/>
        <a:lstStyle/>
        <a:p>
          <a:r>
            <a:rPr lang="en-IN" dirty="0">
              <a:solidFill>
                <a:schemeClr val="tx1"/>
              </a:solidFill>
            </a:rPr>
            <a:t>It is observed that out of the ten tests for difference of location conducted, nine of them have been rejected, implying that the points gathered by teams in their home games is significantly larger than that in away games. Thus, </a:t>
          </a:r>
          <a:r>
            <a:rPr lang="en-IN" u="sng" dirty="0">
              <a:solidFill>
                <a:schemeClr val="tx1"/>
              </a:solidFill>
            </a:rPr>
            <a:t>we arrive at the conclusion that teams are more successful in home fixtures than in away fixtures</a:t>
          </a:r>
          <a:r>
            <a:rPr lang="en-IN" dirty="0">
              <a:solidFill>
                <a:schemeClr val="tx1"/>
              </a:solidFill>
            </a:rPr>
            <a:t>.</a:t>
          </a:r>
        </a:p>
      </dgm:t>
    </dgm:pt>
    <dgm:pt modelId="{E7683C2C-DA2A-4884-8121-0E13904A2FC0}" type="parTrans" cxnId="{3E71B135-6728-44A8-BF71-C54F773B7586}">
      <dgm:prSet/>
      <dgm:spPr/>
      <dgm:t>
        <a:bodyPr/>
        <a:lstStyle/>
        <a:p>
          <a:endParaRPr lang="en-IN"/>
        </a:p>
      </dgm:t>
    </dgm:pt>
    <dgm:pt modelId="{E9EE3D11-E73A-4D24-A153-AB2F3071729C}" type="sibTrans" cxnId="{3E71B135-6728-44A8-BF71-C54F773B7586}">
      <dgm:prSet/>
      <dgm:spPr/>
      <dgm:t>
        <a:bodyPr/>
        <a:lstStyle/>
        <a:p>
          <a:endParaRPr lang="en-IN"/>
        </a:p>
      </dgm:t>
    </dgm:pt>
    <dgm:pt modelId="{3ED67DE1-A40E-41F1-9B26-1E013CFF1EAB}">
      <dgm:prSet/>
      <dgm:spPr>
        <a:solidFill>
          <a:schemeClr val="accent4">
            <a:lumMod val="40000"/>
            <a:lumOff val="60000"/>
          </a:schemeClr>
        </a:solidFill>
        <a:ln>
          <a:solidFill>
            <a:schemeClr val="accent4">
              <a:lumMod val="40000"/>
              <a:lumOff val="60000"/>
            </a:schemeClr>
          </a:solidFill>
        </a:ln>
      </dgm:spPr>
      <dgm:t>
        <a:bodyPr/>
        <a:lstStyle/>
        <a:p>
          <a:r>
            <a:rPr lang="en-IN" dirty="0">
              <a:solidFill>
                <a:schemeClr val="tx1"/>
              </a:solidFill>
            </a:rPr>
            <a:t>We conclude </a:t>
          </a:r>
          <a:r>
            <a:rPr lang="en-IN" u="sng" dirty="0">
              <a:solidFill>
                <a:schemeClr val="tx1"/>
              </a:solidFill>
            </a:rPr>
            <a:t>that teams of lower ability show home advantage to a greater extent than the teams of higher ability</a:t>
          </a:r>
          <a:r>
            <a:rPr lang="en-IN" dirty="0">
              <a:solidFill>
                <a:schemeClr val="tx1"/>
              </a:solidFill>
            </a:rPr>
            <a:t>.</a:t>
          </a:r>
        </a:p>
      </dgm:t>
    </dgm:pt>
    <dgm:pt modelId="{71517AF9-0F29-4263-BD3B-41141A2419CB}" type="parTrans" cxnId="{948FA83D-72E2-481A-8973-0B575A5794B0}">
      <dgm:prSet/>
      <dgm:spPr/>
      <dgm:t>
        <a:bodyPr/>
        <a:lstStyle/>
        <a:p>
          <a:endParaRPr lang="en-IN"/>
        </a:p>
      </dgm:t>
    </dgm:pt>
    <dgm:pt modelId="{9C39B6B7-CA8C-4755-9E47-73A1A28A2B4A}" type="sibTrans" cxnId="{948FA83D-72E2-481A-8973-0B575A5794B0}">
      <dgm:prSet/>
      <dgm:spPr/>
      <dgm:t>
        <a:bodyPr/>
        <a:lstStyle/>
        <a:p>
          <a:endParaRPr lang="en-IN"/>
        </a:p>
      </dgm:t>
    </dgm:pt>
    <dgm:pt modelId="{A192FE87-9637-4787-AD06-BB6B0567B9BE}">
      <dgm:prSet/>
      <dgm:spPr>
        <a:solidFill>
          <a:schemeClr val="accent6">
            <a:lumMod val="40000"/>
            <a:lumOff val="60000"/>
          </a:schemeClr>
        </a:solidFill>
        <a:ln>
          <a:solidFill>
            <a:schemeClr val="accent6">
              <a:lumMod val="40000"/>
              <a:lumOff val="60000"/>
            </a:schemeClr>
          </a:solidFill>
        </a:ln>
      </dgm:spPr>
      <dgm:t>
        <a:bodyPr/>
        <a:lstStyle/>
        <a:p>
          <a:r>
            <a:rPr lang="en-IN" dirty="0">
              <a:solidFill>
                <a:schemeClr val="tx1"/>
              </a:solidFill>
            </a:rPr>
            <a:t>We also conclude that </a:t>
          </a:r>
          <a:r>
            <a:rPr lang="en-IN" u="sng" dirty="0">
              <a:solidFill>
                <a:schemeClr val="tx1"/>
              </a:solidFill>
            </a:rPr>
            <a:t>the home advantage in successive seasons do not exhibit any decreasing time trend and thus has remained relatively consistent in recent years</a:t>
          </a:r>
          <a:r>
            <a:rPr lang="en-IN" dirty="0">
              <a:solidFill>
                <a:schemeClr val="tx1"/>
              </a:solidFill>
            </a:rPr>
            <a:t>.</a:t>
          </a:r>
        </a:p>
      </dgm:t>
    </dgm:pt>
    <dgm:pt modelId="{3F514E29-90FE-43E6-95B7-5865089F074E}" type="parTrans" cxnId="{A8A8C1F1-FA80-4730-B1D7-4C8D652DD1C3}">
      <dgm:prSet/>
      <dgm:spPr/>
      <dgm:t>
        <a:bodyPr/>
        <a:lstStyle/>
        <a:p>
          <a:endParaRPr lang="en-IN"/>
        </a:p>
      </dgm:t>
    </dgm:pt>
    <dgm:pt modelId="{F649D86E-3FCB-4D23-87BC-105CA5D69CB5}" type="sibTrans" cxnId="{A8A8C1F1-FA80-4730-B1D7-4C8D652DD1C3}">
      <dgm:prSet/>
      <dgm:spPr/>
      <dgm:t>
        <a:bodyPr/>
        <a:lstStyle/>
        <a:p>
          <a:endParaRPr lang="en-IN"/>
        </a:p>
      </dgm:t>
    </dgm:pt>
    <dgm:pt modelId="{91284B39-22DF-4014-A9AD-4894846228FD}" type="pres">
      <dgm:prSet presAssocID="{9AE91066-A7E2-4A53-9F16-A1BF626F7EF9}" presName="Name0" presStyleCnt="0">
        <dgm:presLayoutVars>
          <dgm:chMax val="7"/>
          <dgm:chPref val="7"/>
          <dgm:dir/>
        </dgm:presLayoutVars>
      </dgm:prSet>
      <dgm:spPr/>
    </dgm:pt>
    <dgm:pt modelId="{5251246F-429C-4148-8D86-FB46A175ED94}" type="pres">
      <dgm:prSet presAssocID="{9AE91066-A7E2-4A53-9F16-A1BF626F7EF9}" presName="Name1" presStyleCnt="0"/>
      <dgm:spPr/>
    </dgm:pt>
    <dgm:pt modelId="{3CDB9727-EA71-414A-A34E-CBAA972705AB}" type="pres">
      <dgm:prSet presAssocID="{9AE91066-A7E2-4A53-9F16-A1BF626F7EF9}" presName="cycle" presStyleCnt="0"/>
      <dgm:spPr/>
    </dgm:pt>
    <dgm:pt modelId="{95E25070-B8DE-4F89-B2BE-79559ACAE98B}" type="pres">
      <dgm:prSet presAssocID="{9AE91066-A7E2-4A53-9F16-A1BF626F7EF9}" presName="srcNode" presStyleLbl="node1" presStyleIdx="0" presStyleCnt="3"/>
      <dgm:spPr/>
    </dgm:pt>
    <dgm:pt modelId="{A4FFC8D9-CC60-4F47-B459-F47B906993CA}" type="pres">
      <dgm:prSet presAssocID="{9AE91066-A7E2-4A53-9F16-A1BF626F7EF9}" presName="conn" presStyleLbl="parChTrans1D2" presStyleIdx="0" presStyleCnt="1"/>
      <dgm:spPr/>
    </dgm:pt>
    <dgm:pt modelId="{0C7011AB-0D2E-4550-B7A6-9FA20CC6A23F}" type="pres">
      <dgm:prSet presAssocID="{9AE91066-A7E2-4A53-9F16-A1BF626F7EF9}" presName="extraNode" presStyleLbl="node1" presStyleIdx="0" presStyleCnt="3"/>
      <dgm:spPr/>
    </dgm:pt>
    <dgm:pt modelId="{EDE84009-E13D-4A5B-B50D-C643B227C1B2}" type="pres">
      <dgm:prSet presAssocID="{9AE91066-A7E2-4A53-9F16-A1BF626F7EF9}" presName="dstNode" presStyleLbl="node1" presStyleIdx="0" presStyleCnt="3"/>
      <dgm:spPr/>
    </dgm:pt>
    <dgm:pt modelId="{24B35985-A131-4C62-A9E7-F5B0073B6BBC}" type="pres">
      <dgm:prSet presAssocID="{E3ACC867-238E-4CCE-A53D-1AB192E2E38F}" presName="text_1" presStyleLbl="node1" presStyleIdx="0" presStyleCnt="3">
        <dgm:presLayoutVars>
          <dgm:bulletEnabled val="1"/>
        </dgm:presLayoutVars>
      </dgm:prSet>
      <dgm:spPr/>
    </dgm:pt>
    <dgm:pt modelId="{2854A628-5218-44A0-B64A-78D2BEFCC577}" type="pres">
      <dgm:prSet presAssocID="{E3ACC867-238E-4CCE-A53D-1AB192E2E38F}" presName="accent_1" presStyleCnt="0"/>
      <dgm:spPr/>
    </dgm:pt>
    <dgm:pt modelId="{926C01D1-4F80-4142-B4EB-490F90A9B21E}" type="pres">
      <dgm:prSet presAssocID="{E3ACC867-238E-4CCE-A53D-1AB192E2E38F}" presName="accentRepeatNode" presStyleLbl="solidFgAcc1" presStyleIdx="0" presStyleCnt="3"/>
      <dgm:spPr>
        <a:ln>
          <a:solidFill>
            <a:schemeClr val="accent3">
              <a:lumMod val="75000"/>
            </a:schemeClr>
          </a:solidFill>
        </a:ln>
      </dgm:spPr>
    </dgm:pt>
    <dgm:pt modelId="{98CB38DB-A3F3-4669-BA11-98A20B02D10B}" type="pres">
      <dgm:prSet presAssocID="{3ED67DE1-A40E-41F1-9B26-1E013CFF1EAB}" presName="text_2" presStyleLbl="node1" presStyleIdx="1" presStyleCnt="3">
        <dgm:presLayoutVars>
          <dgm:bulletEnabled val="1"/>
        </dgm:presLayoutVars>
      </dgm:prSet>
      <dgm:spPr/>
    </dgm:pt>
    <dgm:pt modelId="{2E1DC321-F8E6-45D3-A292-7C461FB3E697}" type="pres">
      <dgm:prSet presAssocID="{3ED67DE1-A40E-41F1-9B26-1E013CFF1EAB}" presName="accent_2" presStyleCnt="0"/>
      <dgm:spPr/>
    </dgm:pt>
    <dgm:pt modelId="{7801F5EF-7834-45F3-B0FD-5BD0FE5D040A}" type="pres">
      <dgm:prSet presAssocID="{3ED67DE1-A40E-41F1-9B26-1E013CFF1EAB}" presName="accentRepeatNode" presStyleLbl="solidFgAcc1" presStyleIdx="1" presStyleCnt="3"/>
      <dgm:spPr>
        <a:ln>
          <a:solidFill>
            <a:schemeClr val="accent4"/>
          </a:solidFill>
        </a:ln>
      </dgm:spPr>
    </dgm:pt>
    <dgm:pt modelId="{1042050F-9F41-4284-9349-CAB0213574EC}" type="pres">
      <dgm:prSet presAssocID="{A192FE87-9637-4787-AD06-BB6B0567B9BE}" presName="text_3" presStyleLbl="node1" presStyleIdx="2" presStyleCnt="3">
        <dgm:presLayoutVars>
          <dgm:bulletEnabled val="1"/>
        </dgm:presLayoutVars>
      </dgm:prSet>
      <dgm:spPr/>
    </dgm:pt>
    <dgm:pt modelId="{8CE87236-8D96-4688-84E9-56769351F3CE}" type="pres">
      <dgm:prSet presAssocID="{A192FE87-9637-4787-AD06-BB6B0567B9BE}" presName="accent_3" presStyleCnt="0"/>
      <dgm:spPr/>
    </dgm:pt>
    <dgm:pt modelId="{0B803029-A422-49A2-8BE4-77421F9717F0}" type="pres">
      <dgm:prSet presAssocID="{A192FE87-9637-4787-AD06-BB6B0567B9BE}" presName="accentRepeatNode" presStyleLbl="solidFgAcc1" presStyleIdx="2" presStyleCnt="3"/>
      <dgm:spPr>
        <a:ln>
          <a:solidFill>
            <a:schemeClr val="accent6"/>
          </a:solidFill>
        </a:ln>
      </dgm:spPr>
    </dgm:pt>
  </dgm:ptLst>
  <dgm:cxnLst>
    <dgm:cxn modelId="{93295325-EB62-490F-9EAD-1DA6D507D057}" type="presOf" srcId="{E9EE3D11-E73A-4D24-A153-AB2F3071729C}" destId="{A4FFC8D9-CC60-4F47-B459-F47B906993CA}" srcOrd="0" destOrd="0" presId="urn:microsoft.com/office/officeart/2008/layout/VerticalCurvedList"/>
    <dgm:cxn modelId="{3E71B135-6728-44A8-BF71-C54F773B7586}" srcId="{9AE91066-A7E2-4A53-9F16-A1BF626F7EF9}" destId="{E3ACC867-238E-4CCE-A53D-1AB192E2E38F}" srcOrd="0" destOrd="0" parTransId="{E7683C2C-DA2A-4884-8121-0E13904A2FC0}" sibTransId="{E9EE3D11-E73A-4D24-A153-AB2F3071729C}"/>
    <dgm:cxn modelId="{948FA83D-72E2-481A-8973-0B575A5794B0}" srcId="{9AE91066-A7E2-4A53-9F16-A1BF626F7EF9}" destId="{3ED67DE1-A40E-41F1-9B26-1E013CFF1EAB}" srcOrd="1" destOrd="0" parTransId="{71517AF9-0F29-4263-BD3B-41141A2419CB}" sibTransId="{9C39B6B7-CA8C-4755-9E47-73A1A28A2B4A}"/>
    <dgm:cxn modelId="{594D29B1-58DA-48E0-9919-EF7132DC9F00}" type="presOf" srcId="{9AE91066-A7E2-4A53-9F16-A1BF626F7EF9}" destId="{91284B39-22DF-4014-A9AD-4894846228FD}" srcOrd="0" destOrd="0" presId="urn:microsoft.com/office/officeart/2008/layout/VerticalCurvedList"/>
    <dgm:cxn modelId="{195D48C3-2A25-4BA6-9BFC-C7E5D9961332}" type="presOf" srcId="{A192FE87-9637-4787-AD06-BB6B0567B9BE}" destId="{1042050F-9F41-4284-9349-CAB0213574EC}" srcOrd="0" destOrd="0" presId="urn:microsoft.com/office/officeart/2008/layout/VerticalCurvedList"/>
    <dgm:cxn modelId="{3200A8D0-97CE-4C2D-A499-D2A069E2D588}" type="presOf" srcId="{3ED67DE1-A40E-41F1-9B26-1E013CFF1EAB}" destId="{98CB38DB-A3F3-4669-BA11-98A20B02D10B}" srcOrd="0" destOrd="0" presId="urn:microsoft.com/office/officeart/2008/layout/VerticalCurvedList"/>
    <dgm:cxn modelId="{A97C26D8-021C-41BE-A626-1C8E657B27CB}" type="presOf" srcId="{E3ACC867-238E-4CCE-A53D-1AB192E2E38F}" destId="{24B35985-A131-4C62-A9E7-F5B0073B6BBC}" srcOrd="0" destOrd="0" presId="urn:microsoft.com/office/officeart/2008/layout/VerticalCurvedList"/>
    <dgm:cxn modelId="{A8A8C1F1-FA80-4730-B1D7-4C8D652DD1C3}" srcId="{9AE91066-A7E2-4A53-9F16-A1BF626F7EF9}" destId="{A192FE87-9637-4787-AD06-BB6B0567B9BE}" srcOrd="2" destOrd="0" parTransId="{3F514E29-90FE-43E6-95B7-5865089F074E}" sibTransId="{F649D86E-3FCB-4D23-87BC-105CA5D69CB5}"/>
    <dgm:cxn modelId="{01B8E92C-C590-4B2A-AF70-14391AF86493}" type="presParOf" srcId="{91284B39-22DF-4014-A9AD-4894846228FD}" destId="{5251246F-429C-4148-8D86-FB46A175ED94}" srcOrd="0" destOrd="0" presId="urn:microsoft.com/office/officeart/2008/layout/VerticalCurvedList"/>
    <dgm:cxn modelId="{321D9001-6C42-40EA-94DA-AB375748112D}" type="presParOf" srcId="{5251246F-429C-4148-8D86-FB46A175ED94}" destId="{3CDB9727-EA71-414A-A34E-CBAA972705AB}" srcOrd="0" destOrd="0" presId="urn:microsoft.com/office/officeart/2008/layout/VerticalCurvedList"/>
    <dgm:cxn modelId="{3F95EA53-137A-43FE-AED2-BA0109F10CB4}" type="presParOf" srcId="{3CDB9727-EA71-414A-A34E-CBAA972705AB}" destId="{95E25070-B8DE-4F89-B2BE-79559ACAE98B}" srcOrd="0" destOrd="0" presId="urn:microsoft.com/office/officeart/2008/layout/VerticalCurvedList"/>
    <dgm:cxn modelId="{038B7C94-BE23-46CE-A1C3-4F83A822B77F}" type="presParOf" srcId="{3CDB9727-EA71-414A-A34E-CBAA972705AB}" destId="{A4FFC8D9-CC60-4F47-B459-F47B906993CA}" srcOrd="1" destOrd="0" presId="urn:microsoft.com/office/officeart/2008/layout/VerticalCurvedList"/>
    <dgm:cxn modelId="{0C57A457-D072-44B6-81B2-54DE9D8656D7}" type="presParOf" srcId="{3CDB9727-EA71-414A-A34E-CBAA972705AB}" destId="{0C7011AB-0D2E-4550-B7A6-9FA20CC6A23F}" srcOrd="2" destOrd="0" presId="urn:microsoft.com/office/officeart/2008/layout/VerticalCurvedList"/>
    <dgm:cxn modelId="{5E23C25F-FF32-45ED-97C3-9BEDF7662DCA}" type="presParOf" srcId="{3CDB9727-EA71-414A-A34E-CBAA972705AB}" destId="{EDE84009-E13D-4A5B-B50D-C643B227C1B2}" srcOrd="3" destOrd="0" presId="urn:microsoft.com/office/officeart/2008/layout/VerticalCurvedList"/>
    <dgm:cxn modelId="{E24CB4BE-6866-4B8F-B5AC-F11DA4A20B96}" type="presParOf" srcId="{5251246F-429C-4148-8D86-FB46A175ED94}" destId="{24B35985-A131-4C62-A9E7-F5B0073B6BBC}" srcOrd="1" destOrd="0" presId="urn:microsoft.com/office/officeart/2008/layout/VerticalCurvedList"/>
    <dgm:cxn modelId="{4FE2B1BD-C7E3-4D76-9DC0-F71B0CD99622}" type="presParOf" srcId="{5251246F-429C-4148-8D86-FB46A175ED94}" destId="{2854A628-5218-44A0-B64A-78D2BEFCC577}" srcOrd="2" destOrd="0" presId="urn:microsoft.com/office/officeart/2008/layout/VerticalCurvedList"/>
    <dgm:cxn modelId="{31A53FED-5581-4286-838F-7E4B611FFBC2}" type="presParOf" srcId="{2854A628-5218-44A0-B64A-78D2BEFCC577}" destId="{926C01D1-4F80-4142-B4EB-490F90A9B21E}" srcOrd="0" destOrd="0" presId="urn:microsoft.com/office/officeart/2008/layout/VerticalCurvedList"/>
    <dgm:cxn modelId="{7E613D49-9CDA-4335-B5B8-974FCF9D035D}" type="presParOf" srcId="{5251246F-429C-4148-8D86-FB46A175ED94}" destId="{98CB38DB-A3F3-4669-BA11-98A20B02D10B}" srcOrd="3" destOrd="0" presId="urn:microsoft.com/office/officeart/2008/layout/VerticalCurvedList"/>
    <dgm:cxn modelId="{51473AA7-09FE-42F3-9800-627B599FB3B0}" type="presParOf" srcId="{5251246F-429C-4148-8D86-FB46A175ED94}" destId="{2E1DC321-F8E6-45D3-A292-7C461FB3E697}" srcOrd="4" destOrd="0" presId="urn:microsoft.com/office/officeart/2008/layout/VerticalCurvedList"/>
    <dgm:cxn modelId="{1621C502-C10A-4489-88AC-532B16E90A43}" type="presParOf" srcId="{2E1DC321-F8E6-45D3-A292-7C461FB3E697}" destId="{7801F5EF-7834-45F3-B0FD-5BD0FE5D040A}" srcOrd="0" destOrd="0" presId="urn:microsoft.com/office/officeart/2008/layout/VerticalCurvedList"/>
    <dgm:cxn modelId="{4187A5C7-E749-4A01-AC9C-10FFB7478FC7}" type="presParOf" srcId="{5251246F-429C-4148-8D86-FB46A175ED94}" destId="{1042050F-9F41-4284-9349-CAB0213574EC}" srcOrd="5" destOrd="0" presId="urn:microsoft.com/office/officeart/2008/layout/VerticalCurvedList"/>
    <dgm:cxn modelId="{E06F504A-217A-4109-977E-D2A9674A4365}" type="presParOf" srcId="{5251246F-429C-4148-8D86-FB46A175ED94}" destId="{8CE87236-8D96-4688-84E9-56769351F3CE}" srcOrd="6" destOrd="0" presId="urn:microsoft.com/office/officeart/2008/layout/VerticalCurvedList"/>
    <dgm:cxn modelId="{3FA0E67C-1E7A-495F-89C7-23FF88FCE167}" type="presParOf" srcId="{8CE87236-8D96-4688-84E9-56769351F3CE}" destId="{0B803029-A422-49A2-8BE4-77421F9717F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AEA0F-6DE6-4B43-BDEF-5E5FDAD265A6}">
      <dsp:nvSpPr>
        <dsp:cNvPr id="0" name=""/>
        <dsp:cNvSpPr/>
      </dsp:nvSpPr>
      <dsp:spPr>
        <a:xfrm>
          <a:off x="3780420" y="2552215"/>
          <a:ext cx="3119375" cy="3119375"/>
        </a:xfrm>
        <a:prstGeom prst="gear9">
          <a:avLst/>
        </a:prstGeom>
        <a:solidFill>
          <a:schemeClr val="accent6">
            <a:lumMod val="40000"/>
            <a:lumOff val="6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Influence of crowd &amp; Referee Bias</a:t>
          </a:r>
        </a:p>
      </dsp:txBody>
      <dsp:txXfrm>
        <a:off x="4407553" y="3282914"/>
        <a:ext cx="1865109" cy="1603423"/>
      </dsp:txXfrm>
    </dsp:sp>
    <dsp:sp modelId="{28D325A4-A25A-4B67-8B6F-7D76C303AF69}">
      <dsp:nvSpPr>
        <dsp:cNvPr id="0" name=""/>
        <dsp:cNvSpPr/>
      </dsp:nvSpPr>
      <dsp:spPr>
        <a:xfrm>
          <a:off x="1965511" y="1814909"/>
          <a:ext cx="2268636" cy="2268636"/>
        </a:xfrm>
        <a:prstGeom prst="gear6">
          <a:avLst/>
        </a:prstGeom>
        <a:solidFill>
          <a:schemeClr val="accent3">
            <a:lumMod val="60000"/>
            <a:lumOff val="4000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Travel Fatigue</a:t>
          </a:r>
        </a:p>
      </dsp:txBody>
      <dsp:txXfrm>
        <a:off x="2536647" y="2389497"/>
        <a:ext cx="1126364" cy="1119460"/>
      </dsp:txXfrm>
    </dsp:sp>
    <dsp:sp modelId="{C8FCD14C-1A47-4043-A743-2CDFE40203FF}">
      <dsp:nvSpPr>
        <dsp:cNvPr id="0" name=""/>
        <dsp:cNvSpPr/>
      </dsp:nvSpPr>
      <dsp:spPr>
        <a:xfrm rot="20700000">
          <a:off x="3236179" y="249781"/>
          <a:ext cx="2222800" cy="2222800"/>
        </a:xfrm>
        <a:prstGeom prst="gear6">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Location Familiarity</a:t>
          </a:r>
        </a:p>
      </dsp:txBody>
      <dsp:txXfrm rot="-20700000">
        <a:off x="3723704" y="737306"/>
        <a:ext cx="1247750" cy="1247750"/>
      </dsp:txXfrm>
    </dsp:sp>
    <dsp:sp modelId="{6E6F05DF-D1D4-43D8-B2BB-5292E2FBD13C}">
      <dsp:nvSpPr>
        <dsp:cNvPr id="0" name=""/>
        <dsp:cNvSpPr/>
      </dsp:nvSpPr>
      <dsp:spPr>
        <a:xfrm>
          <a:off x="3557110" y="2072035"/>
          <a:ext cx="3992800" cy="3992800"/>
        </a:xfrm>
        <a:prstGeom prst="circularArrow">
          <a:avLst>
            <a:gd name="adj1" fmla="val 4687"/>
            <a:gd name="adj2" fmla="val 299029"/>
            <a:gd name="adj3" fmla="val 2542939"/>
            <a:gd name="adj4" fmla="val 1580476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4096B5-4811-409A-80A4-B415AA032B64}">
      <dsp:nvSpPr>
        <dsp:cNvPr id="0" name=""/>
        <dsp:cNvSpPr/>
      </dsp:nvSpPr>
      <dsp:spPr>
        <a:xfrm>
          <a:off x="1563740" y="1306605"/>
          <a:ext cx="2901018" cy="290101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C5E26A-C5B1-4165-B0F8-C64F50B2D1B4}">
      <dsp:nvSpPr>
        <dsp:cNvPr id="0" name=""/>
        <dsp:cNvSpPr/>
      </dsp:nvSpPr>
      <dsp:spPr>
        <a:xfrm>
          <a:off x="2722022" y="-243435"/>
          <a:ext cx="3127882" cy="312788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F371F-1C7A-4C40-86B3-CA92BC1879CD}">
      <dsp:nvSpPr>
        <dsp:cNvPr id="0" name=""/>
        <dsp:cNvSpPr/>
      </dsp:nvSpPr>
      <dsp:spPr>
        <a:xfrm>
          <a:off x="220505" y="260"/>
          <a:ext cx="10887388" cy="1091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The following table shows the data collected for the season 2008-09. Each of the serial numbers denote the </a:t>
          </a:r>
          <a:r>
            <a:rPr lang="en-US" sz="1800" i="1" kern="1200" dirty="0" err="1">
              <a:latin typeface="Calibri" panose="020F0502020204030204" pitchFamily="34" charset="0"/>
              <a:cs typeface="Calibri" panose="020F0502020204030204" pitchFamily="34" charset="0"/>
            </a:rPr>
            <a:t>i</a:t>
          </a:r>
          <a:r>
            <a:rPr lang="en-US" sz="1800" kern="1200" dirty="0" err="1">
              <a:latin typeface="Calibri" panose="020F0502020204030204" pitchFamily="34" charset="0"/>
              <a:cs typeface="Calibri" panose="020F0502020204030204" pitchFamily="34" charset="0"/>
            </a:rPr>
            <a:t>th</a:t>
          </a:r>
          <a:r>
            <a:rPr lang="en-US" sz="1800" kern="1200" dirty="0">
              <a:latin typeface="Calibri" panose="020F0502020204030204" pitchFamily="34" charset="0"/>
              <a:cs typeface="Calibri" panose="020F0502020204030204" pitchFamily="34" charset="0"/>
            </a:rPr>
            <a:t> team in the league table. The Home and Away columns give the total points scored by the </a:t>
          </a:r>
          <a:r>
            <a:rPr lang="en-US" sz="1800" i="1" kern="1200" dirty="0" err="1">
              <a:latin typeface="Calibri" panose="020F0502020204030204" pitchFamily="34" charset="0"/>
              <a:cs typeface="Calibri" panose="020F0502020204030204" pitchFamily="34" charset="0"/>
            </a:rPr>
            <a:t>i</a:t>
          </a:r>
          <a:r>
            <a:rPr lang="en-US" sz="1800" kern="1200" dirty="0" err="1">
              <a:latin typeface="Calibri" panose="020F0502020204030204" pitchFamily="34" charset="0"/>
              <a:cs typeface="Calibri" panose="020F0502020204030204" pitchFamily="34" charset="0"/>
            </a:rPr>
            <a:t>th</a:t>
          </a:r>
          <a:r>
            <a:rPr lang="en-US" sz="1800" kern="1200" dirty="0">
              <a:latin typeface="Calibri" panose="020F0502020204030204" pitchFamily="34" charset="0"/>
              <a:cs typeface="Calibri" panose="020F0502020204030204" pitchFamily="34" charset="0"/>
            </a:rPr>
            <a:t> team in their home and away games respectively. </a:t>
          </a:r>
          <a:endParaRPr lang="en-IN" sz="1800" kern="1200" dirty="0"/>
        </a:p>
      </dsp:txBody>
      <dsp:txXfrm>
        <a:off x="252472" y="32227"/>
        <a:ext cx="10823454" cy="1027485"/>
      </dsp:txXfrm>
    </dsp:sp>
    <dsp:sp modelId="{24A52700-C24F-4ABB-AFAE-FCAB55EF22FA}">
      <dsp:nvSpPr>
        <dsp:cNvPr id="0" name=""/>
        <dsp:cNvSpPr/>
      </dsp:nvSpPr>
      <dsp:spPr>
        <a:xfrm rot="5400000">
          <a:off x="5459558" y="1118965"/>
          <a:ext cx="409282" cy="4911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5516859" y="1159893"/>
        <a:ext cx="294682" cy="286497"/>
      </dsp:txXfrm>
    </dsp:sp>
    <dsp:sp modelId="{C60B6DB7-3F6C-4CE3-AA6C-439BC8FC71E4}">
      <dsp:nvSpPr>
        <dsp:cNvPr id="0" name=""/>
        <dsp:cNvSpPr/>
      </dsp:nvSpPr>
      <dsp:spPr>
        <a:xfrm>
          <a:off x="18922" y="1637390"/>
          <a:ext cx="11290554" cy="149116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597" y="1681065"/>
        <a:ext cx="11203204" cy="1403812"/>
      </dsp:txXfrm>
    </dsp:sp>
    <dsp:sp modelId="{20C8D6C7-F1E7-4CE1-B728-A286FD9A7949}">
      <dsp:nvSpPr>
        <dsp:cNvPr id="0" name=""/>
        <dsp:cNvSpPr/>
      </dsp:nvSpPr>
      <dsp:spPr>
        <a:xfrm rot="5400000">
          <a:off x="5459558" y="3155838"/>
          <a:ext cx="409282" cy="4911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5516859" y="3196766"/>
        <a:ext cx="294682" cy="286497"/>
      </dsp:txXfrm>
    </dsp:sp>
    <dsp:sp modelId="{E618F05A-9F05-42F1-9BDE-F399FFB5427C}">
      <dsp:nvSpPr>
        <dsp:cNvPr id="0" name=""/>
        <dsp:cNvSpPr/>
      </dsp:nvSpPr>
      <dsp:spPr>
        <a:xfrm>
          <a:off x="202265" y="3674262"/>
          <a:ext cx="10923869" cy="1091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Data on the consecutive ten seasons from 2008-09 to 2017-18 has been collected in the similar fashion.</a:t>
          </a:r>
          <a:endParaRPr lang="en-IN" sz="1800" kern="1200" dirty="0"/>
        </a:p>
      </dsp:txBody>
      <dsp:txXfrm>
        <a:off x="234232" y="3706229"/>
        <a:ext cx="10859935" cy="1027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30B7E-4706-4D2D-B864-997FB3BA0E8C}">
      <dsp:nvSpPr>
        <dsp:cNvPr id="0" name=""/>
        <dsp:cNvSpPr/>
      </dsp:nvSpPr>
      <dsp:spPr>
        <a:xfrm rot="5400000">
          <a:off x="-198235" y="201522"/>
          <a:ext cx="1314269" cy="919988"/>
        </a:xfrm>
        <a:prstGeom prst="chevron">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1"/>
              </a:solidFill>
            </a:rPr>
            <a:t>Normality tests</a:t>
          </a:r>
        </a:p>
      </dsp:txBody>
      <dsp:txXfrm rot="-5400000">
        <a:off x="-1094" y="464375"/>
        <a:ext cx="919988" cy="394281"/>
      </dsp:txXfrm>
    </dsp:sp>
    <dsp:sp modelId="{785B3954-48F1-4328-9DD8-DDE9FC9AB7A4}">
      <dsp:nvSpPr>
        <dsp:cNvPr id="0" name=""/>
        <dsp:cNvSpPr/>
      </dsp:nvSpPr>
      <dsp:spPr>
        <a:xfrm rot="5400000">
          <a:off x="5350996" y="-4427720"/>
          <a:ext cx="854724" cy="9718929"/>
        </a:xfrm>
        <a:prstGeom prst="round2SameRect">
          <a:avLst/>
        </a:prstGeom>
        <a:solidFill>
          <a:schemeClr val="lt1">
            <a:alpha val="90000"/>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Calibri" panose="020F0502020204030204" pitchFamily="34" charset="0"/>
              <a:cs typeface="Calibri" panose="020F0502020204030204" pitchFamily="34" charset="0"/>
            </a:rPr>
            <a:t>For every home and away series of data for ten different seasons (20 in total), </a:t>
          </a:r>
          <a:r>
            <a:rPr lang="en-US" sz="1500" b="1" kern="1200" dirty="0">
              <a:latin typeface="Calibri" panose="020F0502020204030204" pitchFamily="34" charset="0"/>
              <a:cs typeface="Calibri" panose="020F0502020204030204" pitchFamily="34" charset="0"/>
            </a:rPr>
            <a:t>Shapiro-Wilks test </a:t>
          </a:r>
          <a:r>
            <a:rPr lang="en-US" sz="1500" kern="1200" dirty="0">
              <a:latin typeface="Calibri" panose="020F0502020204030204" pitchFamily="34" charset="0"/>
              <a:cs typeface="Calibri" panose="020F0502020204030204" pitchFamily="34" charset="0"/>
            </a:rPr>
            <a:t>for normality is carried out to check whether they are drawn from normal population or not.</a:t>
          </a:r>
          <a:endParaRPr lang="en-IN" sz="1500" kern="1200" dirty="0"/>
        </a:p>
      </dsp:txBody>
      <dsp:txXfrm rot="-5400000">
        <a:off x="918894" y="46106"/>
        <a:ext cx="9677205" cy="771276"/>
      </dsp:txXfrm>
    </dsp:sp>
    <dsp:sp modelId="{C6EF6183-D26C-4E55-8016-20C65DC4BCD4}">
      <dsp:nvSpPr>
        <dsp:cNvPr id="0" name=""/>
        <dsp:cNvSpPr/>
      </dsp:nvSpPr>
      <dsp:spPr>
        <a:xfrm rot="5400000">
          <a:off x="-196045" y="1367792"/>
          <a:ext cx="1314269" cy="924367"/>
        </a:xfrm>
        <a:prstGeom prst="chevron">
          <a:avLst/>
        </a:prstGeom>
        <a:solidFill>
          <a:schemeClr val="accent3">
            <a:lumMod val="60000"/>
            <a:lumOff val="4000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Test for difference of means</a:t>
          </a:r>
        </a:p>
      </dsp:txBody>
      <dsp:txXfrm rot="-5400000">
        <a:off x="-1093" y="1635025"/>
        <a:ext cx="924367" cy="389902"/>
      </dsp:txXfrm>
    </dsp:sp>
    <dsp:sp modelId="{F83565DF-25C3-4374-9FEC-926871009216}">
      <dsp:nvSpPr>
        <dsp:cNvPr id="0" name=""/>
        <dsp:cNvSpPr/>
      </dsp:nvSpPr>
      <dsp:spPr>
        <a:xfrm rot="5400000">
          <a:off x="5353410" y="-3259485"/>
          <a:ext cx="854274" cy="9718929"/>
        </a:xfrm>
        <a:prstGeom prst="round2SameRect">
          <a:avLst/>
        </a:prstGeom>
        <a:solidFill>
          <a:schemeClr val="lt1">
            <a:alpha val="90000"/>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Calibri" panose="020F0502020204030204" pitchFamily="34" charset="0"/>
              <a:cs typeface="Calibri" panose="020F0502020204030204" pitchFamily="34" charset="0"/>
            </a:rPr>
            <a:t>For each of the paired data samples appropriate tests for the significant difference of means is carried out (</a:t>
          </a:r>
          <a:r>
            <a:rPr lang="en-US" sz="1500" b="1" kern="1200" dirty="0">
              <a:latin typeface="Calibri" panose="020F0502020204030204" pitchFamily="34" charset="0"/>
              <a:cs typeface="Calibri" panose="020F0502020204030204" pitchFamily="34" charset="0"/>
            </a:rPr>
            <a:t>Paired t-test</a:t>
          </a:r>
          <a:r>
            <a:rPr lang="en-US" sz="1500" kern="1200" dirty="0">
              <a:latin typeface="Calibri" panose="020F0502020204030204" pitchFamily="34" charset="0"/>
              <a:cs typeface="Calibri" panose="020F0502020204030204" pitchFamily="34" charset="0"/>
            </a:rPr>
            <a:t> for bivariate normal samples and non parametric </a:t>
          </a:r>
          <a:r>
            <a:rPr lang="en-US" sz="1500" b="1" kern="1200" dirty="0">
              <a:latin typeface="Calibri" panose="020F0502020204030204" pitchFamily="34" charset="0"/>
              <a:cs typeface="Calibri" panose="020F0502020204030204" pitchFamily="34" charset="0"/>
            </a:rPr>
            <a:t>Median test</a:t>
          </a:r>
          <a:r>
            <a:rPr lang="en-US" sz="1500" kern="1200" dirty="0">
              <a:latin typeface="Calibri" panose="020F0502020204030204" pitchFamily="34" charset="0"/>
              <a:cs typeface="Calibri" panose="020F0502020204030204" pitchFamily="34" charset="0"/>
            </a:rPr>
            <a:t> for the rest). Further, l</a:t>
          </a:r>
          <a:r>
            <a:rPr lang="en-IN" sz="1500" kern="1200" dirty="0">
              <a:latin typeface="Calibri" panose="020F0502020204030204" pitchFamily="34" charset="0"/>
              <a:ea typeface="Times New Roman" panose="02020603050405020304" pitchFamily="18" charset="0"/>
            </a:rPr>
            <a:t>et us define a matrix </a:t>
          </a:r>
          <a14:m xmlns:a14="http://schemas.microsoft.com/office/drawing/2010/main">
            <m:oMath xmlns:m="http://schemas.openxmlformats.org/officeDocument/2006/math">
              <m:sSup>
                <m:sSup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pPr>
                <m:e>
                  <m:r>
                    <a:rPr lang="en-IN" sz="1500" i="1" kern="1200">
                      <a:latin typeface="Cambria Math" panose="02040503050406030204" pitchFamily="18" charset="0"/>
                      <a:ea typeface="Times New Roman" panose="02020603050405020304" pitchFamily="18" charset="0"/>
                      <a:cs typeface="Calibri" panose="020F0502020204030204" pitchFamily="34" charset="0"/>
                    </a:rPr>
                    <m:t>𝑋</m:t>
                  </m:r>
                </m:e>
                <m:sup>
                  <m:r>
                    <a:rPr lang="en-US" sz="1500" b="0" i="1" kern="1200" smtClean="0">
                      <a:latin typeface="Cambria Math" panose="02040503050406030204" pitchFamily="18" charset="0"/>
                      <a:ea typeface="Times New Roman" panose="02020603050405020304" pitchFamily="18" charset="0"/>
                      <a:cs typeface="Calibri" panose="020F0502020204030204" pitchFamily="34" charset="0"/>
                    </a:rPr>
                    <m:t>10</m:t>
                  </m:r>
                  <m:r>
                    <a:rPr lang="en-IN" sz="1500" i="1" kern="1200">
                      <a:latin typeface="Cambria Math" panose="02040503050406030204" pitchFamily="18" charset="0"/>
                      <a:ea typeface="Times New Roman" panose="02020603050405020304" pitchFamily="18" charset="0"/>
                      <a:cs typeface="Calibri" panose="020F0502020204030204" pitchFamily="34" charset="0"/>
                    </a:rPr>
                    <m:t>×</m:t>
                  </m:r>
                  <m:r>
                    <a:rPr lang="en-US" sz="1500" b="0" i="1" kern="1200" smtClean="0">
                      <a:latin typeface="Cambria Math" panose="02040503050406030204" pitchFamily="18" charset="0"/>
                      <a:ea typeface="Times New Roman" panose="02020603050405020304" pitchFamily="18" charset="0"/>
                      <a:cs typeface="Calibri" panose="020F0502020204030204" pitchFamily="34" charset="0"/>
                    </a:rPr>
                    <m:t>20</m:t>
                  </m:r>
                </m:sup>
              </m:sSup>
              <m:r>
                <a:rPr lang="en-IN" sz="1500" i="1" kern="1200">
                  <a:latin typeface="Cambria Math" panose="02040503050406030204" pitchFamily="18" charset="0"/>
                  <a:ea typeface="Times New Roman" panose="02020603050405020304" pitchFamily="18" charset="0"/>
                  <a:cs typeface="Calibri" panose="020F0502020204030204" pitchFamily="34" charset="0"/>
                </a:rPr>
                <m:t>=(</m:t>
              </m:r>
              <m:d>
                <m:d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bPr>
                    <m:e>
                      <m:r>
                        <a:rPr lang="en-IN" sz="1500" i="1" kern="1200">
                          <a:latin typeface="Cambria Math" panose="02040503050406030204" pitchFamily="18" charset="0"/>
                          <a:ea typeface="Times New Roman" panose="02020603050405020304" pitchFamily="18" charset="0"/>
                          <a:cs typeface="Calibri" panose="020F0502020204030204" pitchFamily="34" charset="0"/>
                        </a:rPr>
                        <m:t>𝑥</m:t>
                      </m:r>
                    </m:e>
                    <m:sub>
                      <m:r>
                        <a:rPr lang="en-IN" sz="1500" i="1" kern="1200">
                          <a:latin typeface="Cambria Math" panose="02040503050406030204" pitchFamily="18" charset="0"/>
                          <a:ea typeface="Times New Roman" panose="02020603050405020304" pitchFamily="18" charset="0"/>
                          <a:cs typeface="Calibri" panose="020F0502020204030204" pitchFamily="34" charset="0"/>
                        </a:rPr>
                        <m:t>𝑖𝑗</m:t>
                      </m:r>
                    </m:sub>
                  </m:sSub>
                </m:e>
              </m:d>
              <m:r>
                <a:rPr lang="en-IN" sz="1500" i="1" kern="1200">
                  <a:latin typeface="Cambria Math" panose="02040503050406030204" pitchFamily="18" charset="0"/>
                  <a:ea typeface="Times New Roman" panose="02020603050405020304" pitchFamily="18" charset="0"/>
                  <a:cs typeface="Calibri" panose="020F0502020204030204" pitchFamily="34" charset="0"/>
                </a:rPr>
                <m:t>)</m:t>
              </m:r>
            </m:oMath>
          </a14:m>
          <a:r>
            <a:rPr lang="en-IN" sz="1500" kern="1200" dirty="0">
              <a:latin typeface="Calibri" panose="020F0502020204030204" pitchFamily="34" charset="0"/>
              <a:ea typeface="Times New Roman" panose="02020603050405020304" pitchFamily="18" charset="0"/>
            </a:rPr>
            <a:t>, where </a:t>
          </a:r>
          <a14:m xmlns:a14="http://schemas.microsoft.com/office/drawing/2010/main">
            <m:oMath xmlns:m="http://schemas.openxmlformats.org/officeDocument/2006/math">
              <m:sSub>
                <m:sSub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bPr>
                <m:e>
                  <m:r>
                    <a:rPr lang="en-IN" sz="1500" i="1" kern="1200">
                      <a:latin typeface="Cambria Math" panose="02040503050406030204" pitchFamily="18" charset="0"/>
                      <a:ea typeface="Times New Roman" panose="02020603050405020304" pitchFamily="18" charset="0"/>
                      <a:cs typeface="Calibri" panose="020F0502020204030204" pitchFamily="34" charset="0"/>
                    </a:rPr>
                    <m:t>𝑥</m:t>
                  </m:r>
                </m:e>
                <m:sub>
                  <m:r>
                    <a:rPr lang="en-IN" sz="1500" i="1" kern="1200">
                      <a:latin typeface="Cambria Math" panose="02040503050406030204" pitchFamily="18" charset="0"/>
                      <a:ea typeface="Times New Roman" panose="02020603050405020304" pitchFamily="18" charset="0"/>
                      <a:cs typeface="Calibri" panose="020F0502020204030204" pitchFamily="34" charset="0"/>
                    </a:rPr>
                    <m:t>𝑖𝑗</m:t>
                  </m:r>
                </m:sub>
              </m:sSub>
            </m:oMath>
          </a14:m>
          <a:r>
            <a:rPr lang="en-IN" sz="1500" kern="1200" dirty="0">
              <a:latin typeface="Calibri" panose="020F0502020204030204" pitchFamily="34" charset="0"/>
              <a:ea typeface="Times New Roman" panose="02020603050405020304" pitchFamily="18" charset="0"/>
            </a:rPr>
            <a:t> denotes the index for the </a:t>
          </a:r>
          <a14:m xmlns:a14="http://schemas.microsoft.com/office/drawing/2010/main">
            <m:oMath xmlns:m="http://schemas.openxmlformats.org/officeDocument/2006/math">
              <m:r>
                <a:rPr lang="en-IN" sz="1500" i="1" kern="1200">
                  <a:latin typeface="Cambria Math" panose="02040503050406030204" pitchFamily="18" charset="0"/>
                  <a:ea typeface="Times New Roman" panose="02020603050405020304" pitchFamily="18" charset="0"/>
                  <a:cs typeface="Calibri" panose="020F0502020204030204" pitchFamily="34" charset="0"/>
                </a:rPr>
                <m:t>𝑗</m:t>
              </m:r>
            </m:oMath>
          </a14:m>
          <a:r>
            <a:rPr lang="en-IN" sz="1500" kern="1200" dirty="0" err="1">
              <a:latin typeface="Calibri" panose="020F0502020204030204" pitchFamily="34" charset="0"/>
              <a:ea typeface="Times New Roman" panose="02020603050405020304" pitchFamily="18" charset="0"/>
            </a:rPr>
            <a:t>th</a:t>
          </a:r>
          <a:r>
            <a:rPr lang="en-IN" sz="1500" kern="1200" dirty="0">
              <a:latin typeface="Calibri" panose="020F0502020204030204" pitchFamily="34" charset="0"/>
              <a:ea typeface="Times New Roman" panose="02020603050405020304" pitchFamily="18" charset="0"/>
            </a:rPr>
            <a:t> ranked team in the </a:t>
          </a:r>
          <a14:m xmlns:a14="http://schemas.microsoft.com/office/drawing/2010/main">
            <m:oMath xmlns:m="http://schemas.openxmlformats.org/officeDocument/2006/math">
              <m:r>
                <a:rPr lang="en-IN" sz="1500" i="1" kern="1200">
                  <a:latin typeface="Cambria Math" panose="02040503050406030204" pitchFamily="18" charset="0"/>
                  <a:ea typeface="Times New Roman" panose="02020603050405020304" pitchFamily="18" charset="0"/>
                  <a:cs typeface="Calibri" panose="020F0502020204030204" pitchFamily="34" charset="0"/>
                </a:rPr>
                <m:t>𝑖</m:t>
              </m:r>
            </m:oMath>
          </a14:m>
          <a:r>
            <a:rPr lang="en-IN" sz="1500" kern="1200" dirty="0" err="1">
              <a:latin typeface="Calibri" panose="020F0502020204030204" pitchFamily="34" charset="0"/>
              <a:ea typeface="Times New Roman" panose="02020603050405020304" pitchFamily="18" charset="0"/>
            </a:rPr>
            <a:t>th</a:t>
          </a:r>
          <a:r>
            <a:rPr lang="en-IN" sz="1500" kern="1200" dirty="0">
              <a:latin typeface="Calibri" panose="020F0502020204030204" pitchFamily="34" charset="0"/>
              <a:ea typeface="Times New Roman" panose="02020603050405020304" pitchFamily="18" charset="0"/>
            </a:rPr>
            <a:t> season, </a:t>
          </a:r>
          <a14:m xmlns:a14="http://schemas.microsoft.com/office/drawing/2010/main">
            <m:oMath xmlns:m="http://schemas.openxmlformats.org/officeDocument/2006/math">
              <m:r>
                <a:rPr lang="en-IN" sz="1500" i="1" kern="1200">
                  <a:latin typeface="Cambria Math" panose="02040503050406030204" pitchFamily="18" charset="0"/>
                  <a:ea typeface="Times New Roman" panose="02020603050405020304" pitchFamily="18" charset="0"/>
                  <a:cs typeface="Calibri" panose="020F0502020204030204" pitchFamily="34" charset="0"/>
                </a:rPr>
                <m:t>𝑖</m:t>
              </m:r>
              <m:r>
                <a:rPr lang="en-IN" sz="1500" i="1" kern="1200">
                  <a:latin typeface="Cambria Math" panose="02040503050406030204" pitchFamily="18" charset="0"/>
                  <a:ea typeface="Times New Roman" panose="02020603050405020304" pitchFamily="18" charset="0"/>
                  <a:cs typeface="Calibri" panose="020F0502020204030204" pitchFamily="34" charset="0"/>
                </a:rPr>
                <m:t>=1</m:t>
              </m:r>
              <m:d>
                <m:d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dPr>
                <m:e>
                  <m:r>
                    <a:rPr lang="en-IN" sz="1500" i="1" kern="1200">
                      <a:latin typeface="Cambria Math" panose="02040503050406030204" pitchFamily="18" charset="0"/>
                      <a:ea typeface="Times New Roman" panose="02020603050405020304" pitchFamily="18" charset="0"/>
                      <a:cs typeface="Calibri" panose="020F0502020204030204" pitchFamily="34" charset="0"/>
                    </a:rPr>
                    <m:t>1</m:t>
                  </m:r>
                </m:e>
              </m:d>
              <m:r>
                <a:rPr lang="en-US" sz="1500" b="0" i="1" kern="1200" smtClean="0">
                  <a:latin typeface="Cambria Math" panose="02040503050406030204" pitchFamily="18" charset="0"/>
                  <a:ea typeface="Times New Roman" panose="02020603050405020304" pitchFamily="18" charset="0"/>
                  <a:cs typeface="Calibri" panose="020F0502020204030204" pitchFamily="34" charset="0"/>
                </a:rPr>
                <m:t>10</m:t>
              </m:r>
              <m:r>
                <a:rPr lang="en-IN" sz="1500" i="1" kern="1200">
                  <a:latin typeface="Cambria Math" panose="02040503050406030204" pitchFamily="18" charset="0"/>
                  <a:ea typeface="Times New Roman" panose="02020603050405020304" pitchFamily="18" charset="0"/>
                  <a:cs typeface="Calibri" panose="020F0502020204030204" pitchFamily="34" charset="0"/>
                </a:rPr>
                <m:t>, </m:t>
              </m:r>
              <m:r>
                <a:rPr lang="en-IN" sz="1500" i="1" kern="1200">
                  <a:latin typeface="Cambria Math" panose="02040503050406030204" pitchFamily="18" charset="0"/>
                  <a:ea typeface="Times New Roman" panose="02020603050405020304" pitchFamily="18" charset="0"/>
                  <a:cs typeface="Calibri" panose="020F0502020204030204" pitchFamily="34" charset="0"/>
                </a:rPr>
                <m:t>𝑗</m:t>
              </m:r>
              <m:r>
                <a:rPr lang="en-IN" sz="1500" i="1" kern="1200">
                  <a:latin typeface="Cambria Math" panose="02040503050406030204" pitchFamily="18" charset="0"/>
                  <a:ea typeface="Times New Roman" panose="02020603050405020304" pitchFamily="18" charset="0"/>
                  <a:cs typeface="Calibri" panose="020F0502020204030204" pitchFamily="34" charset="0"/>
                </a:rPr>
                <m:t>=1</m:t>
              </m:r>
              <m:d>
                <m:d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dPr>
                <m:e>
                  <m:r>
                    <a:rPr lang="en-IN" sz="1500" i="1" kern="1200">
                      <a:latin typeface="Cambria Math" panose="02040503050406030204" pitchFamily="18" charset="0"/>
                      <a:ea typeface="Times New Roman" panose="02020603050405020304" pitchFamily="18" charset="0"/>
                      <a:cs typeface="Calibri" panose="020F0502020204030204" pitchFamily="34" charset="0"/>
                    </a:rPr>
                    <m:t>1</m:t>
                  </m:r>
                </m:e>
              </m:d>
              <m:r>
                <a:rPr lang="en-US" sz="1500" b="0" i="1" kern="1200" smtClean="0">
                  <a:latin typeface="Cambria Math" panose="02040503050406030204" pitchFamily="18" charset="0"/>
                  <a:ea typeface="Times New Roman" panose="02020603050405020304" pitchFamily="18" charset="0"/>
                  <a:cs typeface="Calibri" panose="020F0502020204030204" pitchFamily="34" charset="0"/>
                </a:rPr>
                <m:t>20</m:t>
              </m:r>
            </m:oMath>
          </a14:m>
          <a:r>
            <a:rPr lang="en-IN" sz="1500" kern="1200" dirty="0">
              <a:latin typeface="Calibri" panose="020F0502020204030204" pitchFamily="34" charset="0"/>
              <a:ea typeface="Times New Roman" panose="02020603050405020304" pitchFamily="18" charset="0"/>
            </a:rPr>
            <a:t>. </a:t>
          </a:r>
          <a:endParaRPr lang="en-IN" sz="1500" kern="1200" dirty="0"/>
        </a:p>
      </dsp:txBody>
      <dsp:txXfrm rot="-5400000">
        <a:off x="921083" y="1214544"/>
        <a:ext cx="9677227" cy="770870"/>
      </dsp:txXfrm>
    </dsp:sp>
    <dsp:sp modelId="{8B2224A3-257E-439C-BDC5-AF8D92826E9E}">
      <dsp:nvSpPr>
        <dsp:cNvPr id="0" name=""/>
        <dsp:cNvSpPr/>
      </dsp:nvSpPr>
      <dsp:spPr>
        <a:xfrm rot="5400000">
          <a:off x="-198235" y="2538442"/>
          <a:ext cx="1314269" cy="919988"/>
        </a:xfrm>
        <a:prstGeom prst="chevron">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1"/>
              </a:solidFill>
            </a:rPr>
            <a:t>Time trends</a:t>
          </a:r>
        </a:p>
      </dsp:txBody>
      <dsp:txXfrm rot="-5400000">
        <a:off x="-1094" y="2801295"/>
        <a:ext cx="919988" cy="394281"/>
      </dsp:txXfrm>
    </dsp:sp>
    <dsp:sp modelId="{DF31DD68-8703-4420-BFB8-BE713ABED072}">
      <dsp:nvSpPr>
        <dsp:cNvPr id="0" name=""/>
        <dsp:cNvSpPr/>
      </dsp:nvSpPr>
      <dsp:spPr>
        <a:xfrm rot="5400000">
          <a:off x="5351220" y="-2091025"/>
          <a:ext cx="854274" cy="9718929"/>
        </a:xfrm>
        <a:prstGeom prst="round2SameRect">
          <a:avLst/>
        </a:prstGeom>
        <a:solidFill>
          <a:schemeClr val="lt1">
            <a:alpha val="90000"/>
            <a:hueOff val="0"/>
            <a:satOff val="0"/>
            <a:lumOff val="0"/>
            <a:alphaOff val="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latin typeface="Calibri" panose="020F0502020204030204" pitchFamily="34" charset="0"/>
              <a:ea typeface="Times New Roman" panose="02020603050405020304" pitchFamily="18" charset="0"/>
            </a:rPr>
            <a:t>We shall plot the </a:t>
          </a:r>
          <a14:m xmlns:a14="http://schemas.microsoft.com/office/drawing/2010/main">
            <m:oMath xmlns:m="http://schemas.openxmlformats.org/officeDocument/2006/math">
              <m:sSup>
                <m:sSup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pPr>
                <m:e>
                  <m:acc>
                    <m:accPr>
                      <m:chr m:val="̅"/>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bPr>
                        <m:e>
                          <m:r>
                            <a:rPr lang="en-IN" sz="1500" i="1" kern="1200">
                              <a:latin typeface="Cambria Math" panose="02040503050406030204" pitchFamily="18" charset="0"/>
                              <a:ea typeface="Times New Roman" panose="02020603050405020304" pitchFamily="18" charset="0"/>
                              <a:cs typeface="Calibri" panose="020F0502020204030204" pitchFamily="34" charset="0"/>
                            </a:rPr>
                            <m:t>𝑥</m:t>
                          </m:r>
                        </m:e>
                        <m:sub>
                          <m:r>
                            <a:rPr lang="en-IN" sz="1500" i="1" kern="1200">
                              <a:latin typeface="Cambria Math" panose="02040503050406030204" pitchFamily="18" charset="0"/>
                              <a:ea typeface="Times New Roman" panose="02020603050405020304" pitchFamily="18" charset="0"/>
                              <a:cs typeface="Calibri" panose="020F0502020204030204" pitchFamily="34" charset="0"/>
                            </a:rPr>
                            <m:t>𝑖𝑜</m:t>
                          </m:r>
                        </m:sub>
                      </m:sSub>
                    </m:e>
                  </m:acc>
                </m:e>
                <m:sup>
                  <m:r>
                    <a:rPr lang="en-IN" sz="1500" i="1" kern="1200">
                      <a:latin typeface="Cambria Math" panose="02040503050406030204" pitchFamily="18" charset="0"/>
                      <a:ea typeface="Times New Roman" panose="02020603050405020304" pitchFamily="18" charset="0"/>
                      <a:cs typeface="Calibri" panose="020F0502020204030204" pitchFamily="34" charset="0"/>
                    </a:rPr>
                    <m:t>′</m:t>
                  </m:r>
                </m:sup>
              </m:sSup>
            </m:oMath>
          </a14:m>
          <a:r>
            <a:rPr lang="en-IN" sz="1500" kern="1200" dirty="0">
              <a:latin typeface="Calibri" panose="020F0502020204030204" pitchFamily="34" charset="0"/>
              <a:ea typeface="Times New Roman" panose="02020603050405020304" pitchFamily="18" charset="0"/>
            </a:rPr>
            <a:t>s with the subsequent seasons to observe </a:t>
          </a:r>
          <a:r>
            <a:rPr lang="en-IN" sz="1500" u="sng" kern="1200" dirty="0">
              <a:latin typeface="Calibri" panose="020F0502020204030204" pitchFamily="34" charset="0"/>
              <a:ea typeface="Times New Roman" panose="02020603050405020304" pitchFamily="18" charset="0"/>
            </a:rPr>
            <a:t>how the effect of home advantage behaves over time</a:t>
          </a:r>
          <a:r>
            <a:rPr lang="en-IN" sz="1500" kern="1200" dirty="0">
              <a:latin typeface="Calibri" panose="020F0502020204030204" pitchFamily="34" charset="0"/>
              <a:ea typeface="Times New Roman" panose="02020603050405020304" pitchFamily="18" charset="0"/>
            </a:rPr>
            <a:t>. </a:t>
          </a:r>
          <a:endParaRPr lang="en-IN" sz="1500" kern="1200" dirty="0"/>
        </a:p>
      </dsp:txBody>
      <dsp:txXfrm rot="-5400000">
        <a:off x="918893" y="2383004"/>
        <a:ext cx="9677227" cy="770870"/>
      </dsp:txXfrm>
    </dsp:sp>
    <dsp:sp modelId="{61817605-F087-44B5-8DC8-7D6E136D481B}">
      <dsp:nvSpPr>
        <dsp:cNvPr id="0" name=""/>
        <dsp:cNvSpPr/>
      </dsp:nvSpPr>
      <dsp:spPr>
        <a:xfrm rot="5400000">
          <a:off x="-198235" y="3706902"/>
          <a:ext cx="1314269" cy="919988"/>
        </a:xfrm>
        <a:prstGeom prst="chevron">
          <a:avLst/>
        </a:prstGeom>
        <a:solidFill>
          <a:schemeClr val="accent6">
            <a:lumMod val="40000"/>
            <a:lumOff val="6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1"/>
              </a:solidFill>
            </a:rPr>
            <a:t>Team ability</a:t>
          </a:r>
        </a:p>
      </dsp:txBody>
      <dsp:txXfrm rot="-5400000">
        <a:off x="-1094" y="3969755"/>
        <a:ext cx="919988" cy="394281"/>
      </dsp:txXfrm>
    </dsp:sp>
    <dsp:sp modelId="{0E341C78-1C4F-4E4B-9105-C66945222D5E}">
      <dsp:nvSpPr>
        <dsp:cNvPr id="0" name=""/>
        <dsp:cNvSpPr/>
      </dsp:nvSpPr>
      <dsp:spPr>
        <a:xfrm rot="5400000">
          <a:off x="5351220" y="-922565"/>
          <a:ext cx="854274" cy="9718929"/>
        </a:xfrm>
        <a:prstGeom prst="round2SameRect">
          <a:avLst/>
        </a:prstGeom>
        <a:solidFill>
          <a:schemeClr val="lt1">
            <a:alpha val="90000"/>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latin typeface="Calibri" panose="020F0502020204030204" pitchFamily="34" charset="0"/>
              <a:ea typeface="Times New Roman" panose="02020603050405020304" pitchFamily="18" charset="0"/>
            </a:rPr>
            <a:t>To find out </a:t>
          </a:r>
          <a:r>
            <a:rPr lang="en-IN" sz="1500" u="sng" kern="1200" dirty="0">
              <a:latin typeface="Calibri" panose="020F0502020204030204" pitchFamily="34" charset="0"/>
              <a:ea typeface="Times New Roman" panose="02020603050405020304" pitchFamily="18" charset="0"/>
            </a:rPr>
            <a:t>how home advantage affects teams of different abilities</a:t>
          </a:r>
          <a:r>
            <a:rPr lang="en-IN" sz="1500" kern="1200" dirty="0">
              <a:latin typeface="Calibri" panose="020F0502020204030204" pitchFamily="34" charset="0"/>
              <a:ea typeface="Times New Roman" panose="02020603050405020304" pitchFamily="18" charset="0"/>
            </a:rPr>
            <a:t>, we shall plot the </a:t>
          </a:r>
          <a14:m xmlns:a14="http://schemas.microsoft.com/office/drawing/2010/main">
            <m:oMath xmlns:m="http://schemas.openxmlformats.org/officeDocument/2006/math">
              <m:acc>
                <m:accPr>
                  <m:chr m:val="̅"/>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IN" sz="1500" i="1" kern="1200">
                          <a:latin typeface="Cambria Math" panose="02040503050406030204" pitchFamily="18" charset="0"/>
                          <a:ea typeface="Times New Roman" panose="02020603050405020304" pitchFamily="18" charset="0"/>
                          <a:cs typeface="Calibri" panose="020F0502020204030204" pitchFamily="34" charset="0"/>
                        </a:rPr>
                      </m:ctrlPr>
                    </m:sSubPr>
                    <m:e>
                      <m:r>
                        <a:rPr lang="en-IN" sz="1500" i="1" kern="1200">
                          <a:latin typeface="Cambria Math" panose="02040503050406030204" pitchFamily="18" charset="0"/>
                          <a:ea typeface="Times New Roman" panose="02020603050405020304" pitchFamily="18" charset="0"/>
                          <a:cs typeface="Calibri" panose="020F0502020204030204" pitchFamily="34" charset="0"/>
                        </a:rPr>
                        <m:t>𝑥</m:t>
                      </m:r>
                    </m:e>
                    <m:sub>
                      <m:r>
                        <a:rPr lang="en-IN" sz="1500" i="1" kern="1200">
                          <a:latin typeface="Cambria Math" panose="02040503050406030204" pitchFamily="18" charset="0"/>
                          <a:ea typeface="Times New Roman" panose="02020603050405020304" pitchFamily="18" charset="0"/>
                          <a:cs typeface="Calibri" panose="020F0502020204030204" pitchFamily="34" charset="0"/>
                        </a:rPr>
                        <m:t>𝑜𝑗</m:t>
                      </m:r>
                    </m:sub>
                  </m:sSub>
                </m:e>
              </m:acc>
              <m:r>
                <a:rPr lang="en-IN" sz="1500" i="1" kern="1200">
                  <a:latin typeface="Cambria Math" panose="02040503050406030204" pitchFamily="18" charset="0"/>
                  <a:ea typeface="Times New Roman" panose="02020603050405020304" pitchFamily="18" charset="0"/>
                  <a:cs typeface="Calibri" panose="020F0502020204030204" pitchFamily="34" charset="0"/>
                </a:rPr>
                <m:t>′</m:t>
              </m:r>
            </m:oMath>
          </a14:m>
          <a:r>
            <a:rPr lang="en-IN" sz="1500" kern="1200" dirty="0">
              <a:latin typeface="Calibri" panose="020F0502020204030204" pitchFamily="34" charset="0"/>
              <a:ea typeface="Times New Roman" panose="02020603050405020304" pitchFamily="18" charset="0"/>
            </a:rPr>
            <a:t>s against finishing positions (1 to 20).</a:t>
          </a:r>
          <a:endParaRPr lang="en-IN" sz="1500" kern="1200" dirty="0"/>
        </a:p>
      </dsp:txBody>
      <dsp:txXfrm rot="-5400000">
        <a:off x="918893" y="3551464"/>
        <a:ext cx="9677227" cy="770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FC8D9-CC60-4F47-B459-F47B906993CA}">
      <dsp:nvSpPr>
        <dsp:cNvPr id="0" name=""/>
        <dsp:cNvSpPr/>
      </dsp:nvSpPr>
      <dsp:spPr>
        <a:xfrm>
          <a:off x="-6311729" y="-965821"/>
          <a:ext cx="7515490" cy="7515490"/>
        </a:xfrm>
        <a:prstGeom prst="blockArc">
          <a:avLst>
            <a:gd name="adj1" fmla="val 18900000"/>
            <a:gd name="adj2" fmla="val 2700000"/>
            <a:gd name="adj3" fmla="val 2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35985-A131-4C62-A9E7-F5B0073B6BBC}">
      <dsp:nvSpPr>
        <dsp:cNvPr id="0" name=""/>
        <dsp:cNvSpPr/>
      </dsp:nvSpPr>
      <dsp:spPr>
        <a:xfrm>
          <a:off x="775037" y="558384"/>
          <a:ext cx="10476304" cy="1116769"/>
        </a:xfrm>
        <a:prstGeom prst="rect">
          <a:avLst/>
        </a:prstGeom>
        <a:solidFill>
          <a:schemeClr val="accent3">
            <a:lumMod val="60000"/>
            <a:lumOff val="4000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6436"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rPr>
            <a:t>It is observed that out of the ten tests for difference of location conducted, nine of them have been rejected, implying that the points gathered by teams in their home games is significantly larger than that in away games. Thus, </a:t>
          </a:r>
          <a:r>
            <a:rPr lang="en-IN" sz="1800" u="sng" kern="1200" dirty="0">
              <a:solidFill>
                <a:schemeClr val="tx1"/>
              </a:solidFill>
            </a:rPr>
            <a:t>we arrive at the conclusion that teams are more successful in home fixtures than in away fixtures</a:t>
          </a:r>
          <a:r>
            <a:rPr lang="en-IN" sz="1800" kern="1200" dirty="0">
              <a:solidFill>
                <a:schemeClr val="tx1"/>
              </a:solidFill>
            </a:rPr>
            <a:t>.</a:t>
          </a:r>
        </a:p>
      </dsp:txBody>
      <dsp:txXfrm>
        <a:off x="775037" y="558384"/>
        <a:ext cx="10476304" cy="1116769"/>
      </dsp:txXfrm>
    </dsp:sp>
    <dsp:sp modelId="{926C01D1-4F80-4142-B4EB-490F90A9B21E}">
      <dsp:nvSpPr>
        <dsp:cNvPr id="0" name=""/>
        <dsp:cNvSpPr/>
      </dsp:nvSpPr>
      <dsp:spPr>
        <a:xfrm>
          <a:off x="77057" y="418788"/>
          <a:ext cx="1395961" cy="1395961"/>
        </a:xfrm>
        <a:prstGeom prst="ellipse">
          <a:avLst/>
        </a:prstGeom>
        <a:solidFill>
          <a:schemeClr val="lt1">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98CB38DB-A3F3-4669-BA11-98A20B02D10B}">
      <dsp:nvSpPr>
        <dsp:cNvPr id="0" name=""/>
        <dsp:cNvSpPr/>
      </dsp:nvSpPr>
      <dsp:spPr>
        <a:xfrm>
          <a:off x="1180983" y="2233538"/>
          <a:ext cx="10070359" cy="1116769"/>
        </a:xfrm>
        <a:prstGeom prst="rect">
          <a:avLst/>
        </a:prstGeom>
        <a:solidFill>
          <a:schemeClr val="accent4">
            <a:lumMod val="40000"/>
            <a:lumOff val="6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6436"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rPr>
            <a:t>We conclude </a:t>
          </a:r>
          <a:r>
            <a:rPr lang="en-IN" sz="1800" u="sng" kern="1200" dirty="0">
              <a:solidFill>
                <a:schemeClr val="tx1"/>
              </a:solidFill>
            </a:rPr>
            <a:t>that teams of lower ability show home advantage to a greater extent than the teams of higher ability</a:t>
          </a:r>
          <a:r>
            <a:rPr lang="en-IN" sz="1800" kern="1200" dirty="0">
              <a:solidFill>
                <a:schemeClr val="tx1"/>
              </a:solidFill>
            </a:rPr>
            <a:t>.</a:t>
          </a:r>
        </a:p>
      </dsp:txBody>
      <dsp:txXfrm>
        <a:off x="1180983" y="2233538"/>
        <a:ext cx="10070359" cy="1116769"/>
      </dsp:txXfrm>
    </dsp:sp>
    <dsp:sp modelId="{7801F5EF-7834-45F3-B0FD-5BD0FE5D040A}">
      <dsp:nvSpPr>
        <dsp:cNvPr id="0" name=""/>
        <dsp:cNvSpPr/>
      </dsp:nvSpPr>
      <dsp:spPr>
        <a:xfrm>
          <a:off x="483002" y="2093942"/>
          <a:ext cx="1395961" cy="1395961"/>
        </a:xfrm>
        <a:prstGeom prst="ellipse">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1042050F-9F41-4284-9349-CAB0213574EC}">
      <dsp:nvSpPr>
        <dsp:cNvPr id="0" name=""/>
        <dsp:cNvSpPr/>
      </dsp:nvSpPr>
      <dsp:spPr>
        <a:xfrm>
          <a:off x="775037" y="3908692"/>
          <a:ext cx="10476304" cy="1116769"/>
        </a:xfrm>
        <a:prstGeom prst="rect">
          <a:avLst/>
        </a:prstGeom>
        <a:solidFill>
          <a:schemeClr val="accent6">
            <a:lumMod val="40000"/>
            <a:lumOff val="6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6436"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rPr>
            <a:t>We also conclude that </a:t>
          </a:r>
          <a:r>
            <a:rPr lang="en-IN" sz="1800" u="sng" kern="1200" dirty="0">
              <a:solidFill>
                <a:schemeClr val="tx1"/>
              </a:solidFill>
            </a:rPr>
            <a:t>the home advantage in successive seasons do not exhibit any decreasing time trend and thus has remained relatively consistent in recent years</a:t>
          </a:r>
          <a:r>
            <a:rPr lang="en-IN" sz="1800" kern="1200" dirty="0">
              <a:solidFill>
                <a:schemeClr val="tx1"/>
              </a:solidFill>
            </a:rPr>
            <a:t>.</a:t>
          </a:r>
        </a:p>
      </dsp:txBody>
      <dsp:txXfrm>
        <a:off x="775037" y="3908692"/>
        <a:ext cx="10476304" cy="1116769"/>
      </dsp:txXfrm>
    </dsp:sp>
    <dsp:sp modelId="{0B803029-A422-49A2-8BE4-77421F9717F0}">
      <dsp:nvSpPr>
        <dsp:cNvPr id="0" name=""/>
        <dsp:cNvSpPr/>
      </dsp:nvSpPr>
      <dsp:spPr>
        <a:xfrm>
          <a:off x="77057" y="3769096"/>
          <a:ext cx="1395961" cy="1395961"/>
        </a:xfrm>
        <a:prstGeom prst="ellipse">
          <a:avLst/>
        </a:prstGeom>
        <a:solidFill>
          <a:schemeClr val="lt1">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2019/04/26</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2019/04/26</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lumMod val="95000"/>
              <a:lumOff val="5000"/>
            </a:schemeClr>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lumMod val="95000"/>
              <a:lumOff val="5000"/>
            </a:schemeClr>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1328000" cy="42442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lumMod val="95000"/>
              <a:lumOff val="5000"/>
            </a:schemeClr>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lumMod val="95000"/>
              <a:lumOff val="5000"/>
            </a:schemeClr>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lumMod val="95000"/>
              <a:lumOff val="5000"/>
            </a:schemeClr>
          </a:solidFill>
          <a:ln>
            <a:headEnd/>
            <a:tailEn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mediafamilypsico.wordpress.com/2016/06/06/hostilidad-como-afrontar-situaciones-y-personas-hostiles/" TargetMode="External"/><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4.xml"/><Relationship Id="rId11" Type="http://schemas.openxmlformats.org/officeDocument/2006/relationships/hyperlink" Target="http://www.pngall.com/red-cross-mark-png" TargetMode="External"/><Relationship Id="rId5" Type="http://schemas.openxmlformats.org/officeDocument/2006/relationships/diagramColors" Target="../diagrams/colors4.xml"/><Relationship Id="rId10" Type="http://schemas.openxmlformats.org/officeDocument/2006/relationships/image" Target="../media/image11.png"/><Relationship Id="rId4" Type="http://schemas.openxmlformats.org/officeDocument/2006/relationships/diagramQuickStyle" Target="../diagrams/quickStyle4.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stretch>
            <a:fillRect/>
          </a:stretch>
        </p:blipFill>
        <p:spPr>
          <a:xfrm>
            <a:off x="1" y="1"/>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sz="2800" dirty="0"/>
              <a:t>Analysis  of  the  Effect  of   Home Advantage  on  Wins  in  EPL</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a:lstStyle/>
          <a:p>
            <a:r>
              <a:rPr lang="en-ZA" dirty="0"/>
              <a:t>Name:	Shourya </a:t>
            </a:r>
            <a:r>
              <a:rPr lang="en-ZA" dirty="0" err="1"/>
              <a:t>Sankha</a:t>
            </a:r>
            <a:r>
              <a:rPr lang="en-ZA" dirty="0"/>
              <a:t> Mishra</a:t>
            </a:r>
          </a:p>
          <a:p>
            <a:r>
              <a:rPr lang="en-ZA" dirty="0"/>
              <a:t>Roll no:	472</a:t>
            </a:r>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bg1">
              <a:lumMod val="50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900" y="431999"/>
            <a:ext cx="3932237" cy="691407"/>
          </a:xfrm>
        </p:spPr>
        <p:txBody>
          <a:bodyPr/>
          <a:lstStyle/>
          <a:p>
            <a:r>
              <a:rPr lang="en-US" sz="4000" dirty="0"/>
              <a:t>Data Summary</a:t>
            </a:r>
            <a:endParaRPr lang="en-IN" sz="4000" dirty="0"/>
          </a:p>
        </p:txBody>
      </p:sp>
      <p:sp>
        <p:nvSpPr>
          <p:cNvPr id="3" name="Slide Number Placeholder 2"/>
          <p:cNvSpPr>
            <a:spLocks noGrp="1"/>
          </p:cNvSpPr>
          <p:nvPr>
            <p:ph type="sldNum" sz="quarter" idx="33"/>
          </p:nvPr>
        </p:nvSpPr>
        <p:spPr/>
        <p:txBody>
          <a:bodyPr/>
          <a:lstStyle/>
          <a:p>
            <a:fld id="{19B51A1E-902D-48AF-9020-955120F399B6}" type="slidenum">
              <a:rPr lang="en-ZA" smtClean="0"/>
              <a:pPr/>
              <a:t>10</a:t>
            </a:fld>
            <a:endParaRPr lang="en-ZA" dirty="0"/>
          </a:p>
        </p:txBody>
      </p:sp>
      <p:sp>
        <p:nvSpPr>
          <p:cNvPr id="4" name="Text Placeholder 3"/>
          <p:cNvSpPr>
            <a:spLocks noGrp="1"/>
          </p:cNvSpPr>
          <p:nvPr>
            <p:ph type="body" sz="half" idx="2"/>
          </p:nvPr>
        </p:nvSpPr>
        <p:spPr>
          <a:xfrm>
            <a:off x="850011" y="1615108"/>
            <a:ext cx="3932237" cy="3531658"/>
          </a:xfrm>
        </p:spPr>
        <p:txBody>
          <a:bodyPr/>
          <a:lstStyle/>
          <a:p>
            <a:r>
              <a:rPr lang="en-US" sz="2200" dirty="0"/>
              <a:t>The adjacent table gives a brief summary of the data under analysis, namely the means and standard deviations of the home and away points for each season. </a:t>
            </a:r>
          </a:p>
          <a:p>
            <a:r>
              <a:rPr lang="en-US" sz="2200" dirty="0"/>
              <a:t>	It can be observed that the home means are greater than away means for all of the ten seasons. </a:t>
            </a:r>
            <a:endParaRPr lang="en-IN" sz="2200"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604454488"/>
                  </p:ext>
                </p:extLst>
              </p:nvPr>
            </p:nvGraphicFramePr>
            <p:xfrm>
              <a:off x="5636533" y="431999"/>
              <a:ext cx="5793740" cy="6177807"/>
            </p:xfrm>
            <a:graphic>
              <a:graphicData uri="http://schemas.openxmlformats.org/drawingml/2006/table">
                <a:tbl>
                  <a:tblPr firstRow="1" firstCol="1" bandRow="1">
                    <a:tableStyleId>{6E25E649-3F16-4E02-A733-19D2CDBF48F0}</a:tableStyleId>
                  </a:tblPr>
                  <a:tblGrid>
                    <a:gridCol w="1812579">
                      <a:extLst>
                        <a:ext uri="{9D8B030D-6E8A-4147-A177-3AD203B41FA5}">
                          <a16:colId xmlns:a16="http://schemas.microsoft.com/office/drawing/2014/main" val="2196176264"/>
                        </a:ext>
                      </a:extLst>
                    </a:gridCol>
                    <a:gridCol w="2047294">
                      <a:extLst>
                        <a:ext uri="{9D8B030D-6E8A-4147-A177-3AD203B41FA5}">
                          <a16:colId xmlns:a16="http://schemas.microsoft.com/office/drawing/2014/main" val="2867762641"/>
                        </a:ext>
                      </a:extLst>
                    </a:gridCol>
                    <a:gridCol w="1933867">
                      <a:extLst>
                        <a:ext uri="{9D8B030D-6E8A-4147-A177-3AD203B41FA5}">
                          <a16:colId xmlns:a16="http://schemas.microsoft.com/office/drawing/2014/main" val="2141354724"/>
                        </a:ext>
                      </a:extLst>
                    </a:gridCol>
                  </a:tblGrid>
                  <a:tr h="691407">
                    <a:tc>
                      <a:txBody>
                        <a:bodyPr/>
                        <a:lstStyle/>
                        <a:p>
                          <a:pPr algn="ctr">
                            <a:lnSpc>
                              <a:spcPct val="200000"/>
                            </a:lnSpc>
                            <a:spcAft>
                              <a:spcPts val="0"/>
                            </a:spcAft>
                          </a:pPr>
                          <a:r>
                            <a:rPr lang="en-IN" sz="1800" dirty="0">
                              <a:effectLst/>
                            </a:rPr>
                            <a:t>Seasons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IN" sz="1800">
                              <a:effectLst/>
                            </a:rPr>
                            <a:t>Home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IN" sz="1800">
                              <a:effectLst/>
                            </a:rPr>
                            <a:t>Away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429012"/>
                      </a:ext>
                    </a:extLst>
                  </a:tr>
                  <a:tr h="524510">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2008-09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30.8±8.56</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21.35±11.83</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596695"/>
                      </a:ext>
                    </a:extLst>
                  </a:tr>
                  <a:tr h="524510">
                    <a:tc>
                      <a:txBody>
                        <a:bodyPr/>
                        <a:lstStyle/>
                        <a:p>
                          <a:pPr algn="ctr">
                            <a:lnSpc>
                              <a:spcPct val="200000"/>
                            </a:lnSpc>
                            <a:spcAft>
                              <a:spcPts val="0"/>
                            </a:spcAft>
                          </a:pPr>
                          <a:r>
                            <a:rPr lang="en-IN" sz="1800" dirty="0">
                              <a:effectLst/>
                            </a:rPr>
                            <a:t>2009-10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33.3±10.76</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18.0±10.17</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9023320"/>
                      </a:ext>
                    </a:extLst>
                  </a:tr>
                  <a:tr h="524510">
                    <a:tc>
                      <a:txBody>
                        <a:bodyPr/>
                        <a:lstStyle/>
                        <a:p>
                          <a:pPr algn="ctr">
                            <a:lnSpc>
                              <a:spcPct val="200000"/>
                            </a:lnSpc>
                            <a:spcAft>
                              <a:spcPts val="0"/>
                            </a:spcAft>
                          </a:pPr>
                          <a:r>
                            <a:rPr lang="en-IN" sz="1800" dirty="0">
                              <a:effectLst/>
                            </a:rPr>
                            <a:t>2010-11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32.4±8.74</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19.05±5.74</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288892"/>
                      </a:ext>
                    </a:extLst>
                  </a:tr>
                  <a:tr h="524510">
                    <a:tc>
                      <a:txBody>
                        <a:bodyPr/>
                        <a:lstStyle/>
                        <a:p>
                          <a:pPr algn="ctr">
                            <a:lnSpc>
                              <a:spcPct val="200000"/>
                            </a:lnSpc>
                            <a:spcAft>
                              <a:spcPts val="0"/>
                            </a:spcAft>
                          </a:pPr>
                          <a:r>
                            <a:rPr lang="en-IN" sz="1800" dirty="0">
                              <a:effectLst/>
                            </a:rPr>
                            <a:t>2011-12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30.3±10.96</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22.05±7.73</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530564"/>
                      </a:ext>
                    </a:extLst>
                  </a:tr>
                  <a:tr h="542925">
                    <a:tc>
                      <a:txBody>
                        <a:bodyPr/>
                        <a:lstStyle/>
                        <a:p>
                          <a:pPr algn="ctr">
                            <a:lnSpc>
                              <a:spcPct val="200000"/>
                            </a:lnSpc>
                            <a:spcAft>
                              <a:spcPts val="0"/>
                            </a:spcAft>
                          </a:pPr>
                          <a:r>
                            <a:rPr lang="en-IN" sz="1800" dirty="0">
                              <a:effectLst/>
                            </a:rPr>
                            <a:t>2012-13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30.3±9.44</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21.3±9.48</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8015571"/>
                      </a:ext>
                    </a:extLst>
                  </a:tr>
                  <a:tr h="524510">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2013-14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30.75±10.96</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22.35±9.31</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516897"/>
                      </a:ext>
                    </a:extLst>
                  </a:tr>
                  <a:tr h="524510">
                    <a:tc>
                      <a:txBody>
                        <a:bodyPr/>
                        <a:lstStyle/>
                        <a:p>
                          <a:pPr algn="ctr">
                            <a:lnSpc>
                              <a:spcPct val="200000"/>
                            </a:lnSpc>
                            <a:spcAft>
                              <a:spcPts val="0"/>
                            </a:spcAft>
                          </a:pPr>
                          <a:r>
                            <a:rPr lang="en-IN" sz="1800" dirty="0">
                              <a:effectLst/>
                            </a:rPr>
                            <a:t>2014-15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30.45±9.14</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21.9±8.14</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686114"/>
                      </a:ext>
                    </a:extLst>
                  </a:tr>
                  <a:tr h="524510">
                    <a:tc>
                      <a:txBody>
                        <a:bodyPr/>
                        <a:lstStyle/>
                        <a:p>
                          <a:pPr algn="ctr">
                            <a:lnSpc>
                              <a:spcPct val="200000"/>
                            </a:lnSpc>
                            <a:spcAft>
                              <a:spcPts val="0"/>
                            </a:spcAft>
                          </a:pPr>
                          <a:r>
                            <a:rPr lang="en-IN" sz="1800" dirty="0">
                              <a:effectLst/>
                            </a:rPr>
                            <a:t>2015-16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28.9±8.28</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22.75±8.25</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913514"/>
                      </a:ext>
                    </a:extLst>
                  </a:tr>
                  <a:tr h="542925">
                    <a:tc>
                      <a:txBody>
                        <a:bodyPr/>
                        <a:lstStyle/>
                        <a:p>
                          <a:pPr algn="ctr">
                            <a:lnSpc>
                              <a:spcPct val="200000"/>
                            </a:lnSpc>
                            <a:spcAft>
                              <a:spcPts val="0"/>
                            </a:spcAft>
                          </a:pPr>
                          <a:r>
                            <a:rPr lang="en-IN" sz="1800" dirty="0">
                              <a:effectLst/>
                            </a:rPr>
                            <a:t>2016-17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32.25±10.55</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a:effectLst/>
                                    <a:latin typeface="Cambria Math" panose="02040503050406030204" pitchFamily="18" charset="0"/>
                                  </a:rPr>
                                  <m:t>20.55±11.11</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80843"/>
                      </a:ext>
                    </a:extLst>
                  </a:tr>
                  <a:tr h="542925">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2017-18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30.9±10.1</m:t>
                                </m:r>
                              </m:oMath>
                            </m:oMathPara>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21.15±10.4</m:t>
                                </m:r>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779220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604454488"/>
                  </p:ext>
                </p:extLst>
              </p:nvPr>
            </p:nvGraphicFramePr>
            <p:xfrm>
              <a:off x="5636533" y="431999"/>
              <a:ext cx="5793740" cy="6177807"/>
            </p:xfrm>
            <a:graphic>
              <a:graphicData uri="http://schemas.openxmlformats.org/drawingml/2006/table">
                <a:tbl>
                  <a:tblPr firstRow="1" firstCol="1" bandRow="1">
                    <a:tableStyleId>{6E25E649-3F16-4E02-A733-19D2CDBF48F0}</a:tableStyleId>
                  </a:tblPr>
                  <a:tblGrid>
                    <a:gridCol w="1812579">
                      <a:extLst>
                        <a:ext uri="{9D8B030D-6E8A-4147-A177-3AD203B41FA5}">
                          <a16:colId xmlns:a16="http://schemas.microsoft.com/office/drawing/2014/main" val="2196176264"/>
                        </a:ext>
                      </a:extLst>
                    </a:gridCol>
                    <a:gridCol w="2047294">
                      <a:extLst>
                        <a:ext uri="{9D8B030D-6E8A-4147-A177-3AD203B41FA5}">
                          <a16:colId xmlns:a16="http://schemas.microsoft.com/office/drawing/2014/main" val="2867762641"/>
                        </a:ext>
                      </a:extLst>
                    </a:gridCol>
                    <a:gridCol w="1933867">
                      <a:extLst>
                        <a:ext uri="{9D8B030D-6E8A-4147-A177-3AD203B41FA5}">
                          <a16:colId xmlns:a16="http://schemas.microsoft.com/office/drawing/2014/main" val="2141354724"/>
                        </a:ext>
                      </a:extLst>
                    </a:gridCol>
                  </a:tblGrid>
                  <a:tr h="691407">
                    <a:tc>
                      <a:txBody>
                        <a:bodyPr/>
                        <a:lstStyle/>
                        <a:p>
                          <a:pPr algn="ctr">
                            <a:lnSpc>
                              <a:spcPct val="200000"/>
                            </a:lnSpc>
                            <a:spcAft>
                              <a:spcPts val="0"/>
                            </a:spcAft>
                          </a:pPr>
                          <a:r>
                            <a:rPr lang="en-IN" sz="1800" dirty="0" smtClean="0">
                              <a:effectLst/>
                            </a:rPr>
                            <a:t>Seasons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IN" sz="1800">
                              <a:effectLst/>
                            </a:rPr>
                            <a:t>Home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IN" sz="1800">
                              <a:effectLst/>
                            </a:rPr>
                            <a:t>Away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429012"/>
                      </a:ext>
                    </a:extLst>
                  </a:tr>
                  <a:tr h="548640">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2008-09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128889" r="-95238" b="-9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128889" r="-629" b="-913333"/>
                          </a:stretch>
                        </a:blipFill>
                      </a:tcPr>
                    </a:tc>
                    <a:extLst>
                      <a:ext uri="{0D108BD9-81ED-4DB2-BD59-A6C34878D82A}">
                        <a16:rowId xmlns:a16="http://schemas.microsoft.com/office/drawing/2014/main" val="337596695"/>
                      </a:ext>
                    </a:extLst>
                  </a:tr>
                  <a:tr h="548640">
                    <a:tc>
                      <a:txBody>
                        <a:bodyPr/>
                        <a:lstStyle/>
                        <a:p>
                          <a:pPr algn="ctr">
                            <a:lnSpc>
                              <a:spcPct val="200000"/>
                            </a:lnSpc>
                            <a:spcAft>
                              <a:spcPts val="0"/>
                            </a:spcAft>
                          </a:pPr>
                          <a:r>
                            <a:rPr lang="en-IN" sz="1800" dirty="0">
                              <a:effectLst/>
                            </a:rPr>
                            <a:t>2009-10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228889" r="-95238" b="-8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228889" r="-629" b="-813333"/>
                          </a:stretch>
                        </a:blipFill>
                      </a:tcPr>
                    </a:tc>
                    <a:extLst>
                      <a:ext uri="{0D108BD9-81ED-4DB2-BD59-A6C34878D82A}">
                        <a16:rowId xmlns:a16="http://schemas.microsoft.com/office/drawing/2014/main" val="2379023320"/>
                      </a:ext>
                    </a:extLst>
                  </a:tr>
                  <a:tr h="548640">
                    <a:tc>
                      <a:txBody>
                        <a:bodyPr/>
                        <a:lstStyle/>
                        <a:p>
                          <a:pPr algn="ctr">
                            <a:lnSpc>
                              <a:spcPct val="200000"/>
                            </a:lnSpc>
                            <a:spcAft>
                              <a:spcPts val="0"/>
                            </a:spcAft>
                          </a:pPr>
                          <a:r>
                            <a:rPr lang="en-IN" sz="1800" dirty="0">
                              <a:effectLst/>
                            </a:rPr>
                            <a:t>2010-11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328889" r="-95238" b="-7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328889" r="-629" b="-713333"/>
                          </a:stretch>
                        </a:blipFill>
                      </a:tcPr>
                    </a:tc>
                    <a:extLst>
                      <a:ext uri="{0D108BD9-81ED-4DB2-BD59-A6C34878D82A}">
                        <a16:rowId xmlns:a16="http://schemas.microsoft.com/office/drawing/2014/main" val="1391288892"/>
                      </a:ext>
                    </a:extLst>
                  </a:tr>
                  <a:tr h="548640">
                    <a:tc>
                      <a:txBody>
                        <a:bodyPr/>
                        <a:lstStyle/>
                        <a:p>
                          <a:pPr algn="ctr">
                            <a:lnSpc>
                              <a:spcPct val="200000"/>
                            </a:lnSpc>
                            <a:spcAft>
                              <a:spcPts val="0"/>
                            </a:spcAft>
                          </a:pPr>
                          <a:r>
                            <a:rPr lang="en-IN" sz="1800" dirty="0">
                              <a:effectLst/>
                            </a:rPr>
                            <a:t>2011-12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428889" r="-95238" b="-6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428889" r="-629" b="-613333"/>
                          </a:stretch>
                        </a:blipFill>
                      </a:tcPr>
                    </a:tc>
                    <a:extLst>
                      <a:ext uri="{0D108BD9-81ED-4DB2-BD59-A6C34878D82A}">
                        <a16:rowId xmlns:a16="http://schemas.microsoft.com/office/drawing/2014/main" val="328530564"/>
                      </a:ext>
                    </a:extLst>
                  </a:tr>
                  <a:tr h="548640">
                    <a:tc>
                      <a:txBody>
                        <a:bodyPr/>
                        <a:lstStyle/>
                        <a:p>
                          <a:pPr algn="ctr">
                            <a:lnSpc>
                              <a:spcPct val="200000"/>
                            </a:lnSpc>
                            <a:spcAft>
                              <a:spcPts val="0"/>
                            </a:spcAft>
                          </a:pPr>
                          <a:r>
                            <a:rPr lang="en-IN" sz="1800" dirty="0">
                              <a:effectLst/>
                            </a:rPr>
                            <a:t>2012-13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528889" r="-95238" b="-5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528889" r="-629" b="-513333"/>
                          </a:stretch>
                        </a:blipFill>
                      </a:tcPr>
                    </a:tc>
                    <a:extLst>
                      <a:ext uri="{0D108BD9-81ED-4DB2-BD59-A6C34878D82A}">
                        <a16:rowId xmlns:a16="http://schemas.microsoft.com/office/drawing/2014/main" val="2888015571"/>
                      </a:ext>
                    </a:extLst>
                  </a:tr>
                  <a:tr h="548640">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2013-14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628889" r="-95238" b="-41333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628889" r="-629" b="-413333"/>
                          </a:stretch>
                        </a:blipFill>
                      </a:tcPr>
                    </a:tc>
                    <a:extLst>
                      <a:ext uri="{0D108BD9-81ED-4DB2-BD59-A6C34878D82A}">
                        <a16:rowId xmlns:a16="http://schemas.microsoft.com/office/drawing/2014/main" val="3788516897"/>
                      </a:ext>
                    </a:extLst>
                  </a:tr>
                  <a:tr h="548640">
                    <a:tc>
                      <a:txBody>
                        <a:bodyPr/>
                        <a:lstStyle/>
                        <a:p>
                          <a:pPr algn="ctr">
                            <a:lnSpc>
                              <a:spcPct val="200000"/>
                            </a:lnSpc>
                            <a:spcAft>
                              <a:spcPts val="0"/>
                            </a:spcAft>
                          </a:pPr>
                          <a:r>
                            <a:rPr lang="en-IN" sz="1800" dirty="0">
                              <a:effectLst/>
                            </a:rPr>
                            <a:t>2014-15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720879" r="-95238" b="-30879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720879" r="-629" b="-308791"/>
                          </a:stretch>
                        </a:blipFill>
                      </a:tcPr>
                    </a:tc>
                    <a:extLst>
                      <a:ext uri="{0D108BD9-81ED-4DB2-BD59-A6C34878D82A}">
                        <a16:rowId xmlns:a16="http://schemas.microsoft.com/office/drawing/2014/main" val="334686114"/>
                      </a:ext>
                    </a:extLst>
                  </a:tr>
                  <a:tr h="548640">
                    <a:tc>
                      <a:txBody>
                        <a:bodyPr/>
                        <a:lstStyle/>
                        <a:p>
                          <a:pPr algn="ctr">
                            <a:lnSpc>
                              <a:spcPct val="200000"/>
                            </a:lnSpc>
                            <a:spcAft>
                              <a:spcPts val="0"/>
                            </a:spcAft>
                          </a:pPr>
                          <a:r>
                            <a:rPr lang="en-IN" sz="1800" dirty="0">
                              <a:effectLst/>
                            </a:rPr>
                            <a:t>2015-16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830000" r="-95238" b="-212222"/>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830000" r="-629" b="-212222"/>
                          </a:stretch>
                        </a:blipFill>
                      </a:tcPr>
                    </a:tc>
                    <a:extLst>
                      <a:ext uri="{0D108BD9-81ED-4DB2-BD59-A6C34878D82A}">
                        <a16:rowId xmlns:a16="http://schemas.microsoft.com/office/drawing/2014/main" val="3899913514"/>
                      </a:ext>
                    </a:extLst>
                  </a:tr>
                  <a:tr h="548640">
                    <a:tc>
                      <a:txBody>
                        <a:bodyPr/>
                        <a:lstStyle/>
                        <a:p>
                          <a:pPr algn="ctr">
                            <a:lnSpc>
                              <a:spcPct val="200000"/>
                            </a:lnSpc>
                            <a:spcAft>
                              <a:spcPts val="0"/>
                            </a:spcAft>
                          </a:pPr>
                          <a:r>
                            <a:rPr lang="en-IN" sz="1800" dirty="0">
                              <a:effectLst/>
                            </a:rPr>
                            <a:t>2016-17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690" t="-930000" r="-95238" b="-112222"/>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371" t="-930000" r="-629" b="-112222"/>
                          </a:stretch>
                        </a:blipFill>
                      </a:tcPr>
                    </a:tc>
                    <a:extLst>
                      <a:ext uri="{0D108BD9-81ED-4DB2-BD59-A6C34878D82A}">
                        <a16:rowId xmlns:a16="http://schemas.microsoft.com/office/drawing/2014/main" val="380180843"/>
                      </a:ext>
                    </a:extLst>
                  </a:tr>
                  <a:tr h="548640">
                    <a:tc>
                      <a:txBody>
                        <a:bodyPr/>
                        <a:lstStyle/>
                        <a:p>
                          <a:pPr algn="ctr">
                            <a:lnSpc>
                              <a:spcPct val="200000"/>
                            </a:lnSpc>
                            <a:spcAft>
                              <a:spcPts val="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2017-18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88690" t="-1030000" r="-95238" b="-12222"/>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2"/>
                          <a:stretch>
                            <a:fillRect l="-199371" t="-1030000" r="-629" b="-12222"/>
                          </a:stretch>
                        </a:blipFill>
                      </a:tcPr>
                    </a:tc>
                    <a:extLst>
                      <a:ext uri="{0D108BD9-81ED-4DB2-BD59-A6C34878D82A}">
                        <a16:rowId xmlns:a16="http://schemas.microsoft.com/office/drawing/2014/main" val="927792200"/>
                      </a:ext>
                    </a:extLst>
                  </a:tr>
                </a:tbl>
              </a:graphicData>
            </a:graphic>
          </p:graphicFrame>
        </mc:Fallback>
      </mc:AlternateContent>
    </p:spTree>
    <p:extLst>
      <p:ext uri="{BB962C8B-B14F-4D97-AF65-F5344CB8AC3E}">
        <p14:creationId xmlns:p14="http://schemas.microsoft.com/office/powerpoint/2010/main" val="82587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D2E79F2E-5D1B-4847-B8A7-0FFDE4DB4CEA}"/>
              </a:ext>
            </a:extLst>
          </p:cNvPr>
          <p:cNvGraphicFramePr>
            <a:graphicFrameLocks noGrp="1"/>
          </p:cNvGraphicFramePr>
          <p:nvPr>
            <p:ph idx="1"/>
            <p:extLst>
              <p:ext uri="{D42A27DB-BD31-4B8C-83A1-F6EECF244321}">
                <p14:modId xmlns:p14="http://schemas.microsoft.com/office/powerpoint/2010/main" val="1924560158"/>
              </p:ext>
            </p:extLst>
          </p:nvPr>
        </p:nvGraphicFramePr>
        <p:xfrm>
          <a:off x="431800" y="676275"/>
          <a:ext cx="113284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745F2BFC-077E-47C7-AE52-401CF53B3507}"/>
              </a:ext>
            </a:extLst>
          </p:cNvPr>
          <p:cNvSpPr>
            <a:spLocks noGrp="1"/>
          </p:cNvSpPr>
          <p:nvPr>
            <p:ph type="sldNum" sz="quarter" idx="33"/>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39212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fade">
                                      <p:cBhvr>
                                        <p:cTn id="11" dur="500"/>
                                        <p:tgtEl>
                                          <p:spTgt spid="7">
                                            <p:graphicEl>
                                              <a:chart seriesIdx="0"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200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fade">
                                      <p:cBhvr>
                                        <p:cTn id="15" dur="500"/>
                                        <p:tgtEl>
                                          <p:spTgt spid="7">
                                            <p:graphicEl>
                                              <a:chart seriesIdx="1" categoryIdx="-4" bldStep="series"/>
                                            </p:graphicEl>
                                          </p:spTgt>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fade">
                                      <p:cBhvr>
                                        <p:cTn id="19" dur="500"/>
                                        <p:tgtEl>
                                          <p:spTgt spid="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863074"/>
            <a:ext cx="11340000" cy="432000"/>
          </a:xfrm>
        </p:spPr>
        <p:txBody>
          <a:bodyPr/>
          <a:lstStyle/>
          <a:p>
            <a:r>
              <a:rPr lang="en-IN" sz="2800" i="1" dirty="0"/>
              <a:t>Tables showing the results of the Shapiro-Wilks test</a:t>
            </a:r>
          </a:p>
        </p:txBody>
      </p:sp>
      <p:sp>
        <p:nvSpPr>
          <p:cNvPr id="3" name="Slide Number Placeholder 2"/>
          <p:cNvSpPr>
            <a:spLocks noGrp="1"/>
          </p:cNvSpPr>
          <p:nvPr>
            <p:ph type="sldNum" sz="quarter" idx="33"/>
          </p:nvPr>
        </p:nvSpPr>
        <p:spPr/>
        <p:txBody>
          <a:bodyPr/>
          <a:lstStyle/>
          <a:p>
            <a:fld id="{19B51A1E-902D-48AF-9020-955120F399B6}" type="slidenum">
              <a:rPr lang="en-ZA" smtClean="0"/>
              <a:pPr/>
              <a:t>12</a:t>
            </a:fld>
            <a:endParaRPr lang="en-ZA"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88251839"/>
              </p:ext>
            </p:extLst>
          </p:nvPr>
        </p:nvGraphicFramePr>
        <p:xfrm>
          <a:off x="6270171" y="1408718"/>
          <a:ext cx="5501829" cy="4868520"/>
        </p:xfrm>
        <a:graphic>
          <a:graphicData uri="http://schemas.openxmlformats.org/drawingml/2006/table">
            <a:tbl>
              <a:tblPr firstRow="1" firstCol="1" bandRow="1">
                <a:tableStyleId>{6E25E649-3F16-4E02-A733-19D2CDBF48F0}</a:tableStyleId>
              </a:tblPr>
              <a:tblGrid>
                <a:gridCol w="1076110">
                  <a:extLst>
                    <a:ext uri="{9D8B030D-6E8A-4147-A177-3AD203B41FA5}">
                      <a16:colId xmlns:a16="http://schemas.microsoft.com/office/drawing/2014/main" val="3420377228"/>
                    </a:ext>
                  </a:extLst>
                </a:gridCol>
                <a:gridCol w="1076110">
                  <a:extLst>
                    <a:ext uri="{9D8B030D-6E8A-4147-A177-3AD203B41FA5}">
                      <a16:colId xmlns:a16="http://schemas.microsoft.com/office/drawing/2014/main" val="1884109864"/>
                    </a:ext>
                  </a:extLst>
                </a:gridCol>
                <a:gridCol w="960158">
                  <a:extLst>
                    <a:ext uri="{9D8B030D-6E8A-4147-A177-3AD203B41FA5}">
                      <a16:colId xmlns:a16="http://schemas.microsoft.com/office/drawing/2014/main" val="3891057548"/>
                    </a:ext>
                  </a:extLst>
                </a:gridCol>
                <a:gridCol w="960158">
                  <a:extLst>
                    <a:ext uri="{9D8B030D-6E8A-4147-A177-3AD203B41FA5}">
                      <a16:colId xmlns:a16="http://schemas.microsoft.com/office/drawing/2014/main" val="688155613"/>
                    </a:ext>
                  </a:extLst>
                </a:gridCol>
                <a:gridCol w="1429293">
                  <a:extLst>
                    <a:ext uri="{9D8B030D-6E8A-4147-A177-3AD203B41FA5}">
                      <a16:colId xmlns:a16="http://schemas.microsoft.com/office/drawing/2014/main" val="3556803898"/>
                    </a:ext>
                  </a:extLst>
                </a:gridCol>
              </a:tblGrid>
              <a:tr h="796190">
                <a:tc>
                  <a:txBody>
                    <a:bodyPr/>
                    <a:lstStyle/>
                    <a:p>
                      <a:pPr algn="ctr">
                        <a:lnSpc>
                          <a:spcPct val="107000"/>
                        </a:lnSpc>
                        <a:spcAft>
                          <a:spcPts val="0"/>
                        </a:spcAft>
                      </a:pPr>
                      <a:r>
                        <a:rPr lang="en-IN" sz="1400" dirty="0">
                          <a:effectLst/>
                        </a:rPr>
                        <a:t>Season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tcPr>
                </a:tc>
                <a:tc>
                  <a:txBody>
                    <a:bodyPr/>
                    <a:lstStyle/>
                    <a:p>
                      <a:pPr algn="ctr">
                        <a:lnSpc>
                          <a:spcPct val="107000"/>
                        </a:lnSpc>
                        <a:spcAft>
                          <a:spcPts val="0"/>
                        </a:spcAft>
                      </a:pPr>
                      <a:r>
                        <a:rPr lang="en-IN" sz="1400" dirty="0">
                          <a:effectLst/>
                        </a:rPr>
                        <a:t>Samples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a:effectLst/>
                        </a:rPr>
                        <a:t>p-value of Shapiro-Wilk test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tc>
                <a:tc>
                  <a:txBody>
                    <a:bodyPr/>
                    <a:lstStyle/>
                    <a:p>
                      <a:pPr algn="ctr">
                        <a:lnSpc>
                          <a:spcPct val="107000"/>
                        </a:lnSpc>
                        <a:spcAft>
                          <a:spcPts val="0"/>
                        </a:spcAft>
                      </a:pPr>
                      <a:r>
                        <a:rPr lang="en-IN" sz="1400">
                          <a:effectLst/>
                        </a:rPr>
                        <a:t>Decision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tcPr>
                </a:tc>
                <a:tc>
                  <a:txBody>
                    <a:bodyPr/>
                    <a:lstStyle/>
                    <a:p>
                      <a:pPr algn="ctr">
                        <a:lnSpc>
                          <a:spcPct val="107000"/>
                        </a:lnSpc>
                        <a:spcAft>
                          <a:spcPts val="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16162356"/>
                  </a:ext>
                </a:extLst>
              </a:tr>
              <a:tr h="406925">
                <a:tc rowSpan="2">
                  <a:txBody>
                    <a:bodyPr/>
                    <a:lstStyle/>
                    <a:p>
                      <a:pPr algn="ctr">
                        <a:lnSpc>
                          <a:spcPct val="107000"/>
                        </a:lnSpc>
                        <a:spcAft>
                          <a:spcPts val="0"/>
                        </a:spcAft>
                      </a:pPr>
                      <a:r>
                        <a:rPr lang="en-IN" sz="1400" dirty="0">
                          <a:effectLst/>
                        </a:rPr>
                        <a:t>2013-14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13-14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a:effectLst/>
                        </a:rPr>
                        <a:t>0.0302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tc>
                <a:tc>
                  <a:txBody>
                    <a:bodyPr/>
                    <a:lstStyle/>
                    <a:p>
                      <a:pPr algn="ctr">
                        <a:lnSpc>
                          <a:spcPct val="107000"/>
                        </a:lnSpc>
                        <a:spcAft>
                          <a:spcPts val="0"/>
                        </a:spcAft>
                      </a:pPr>
                      <a:r>
                        <a:rPr lang="en-IN" sz="1400" dirty="0">
                          <a:solidFill>
                            <a:srgbClr val="FF0000"/>
                          </a:solidFill>
                          <a:effectLst/>
                        </a:rPr>
                        <a:t>Reject</a:t>
                      </a:r>
                      <a:endParaRPr lang="en-IN"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tcPr>
                </a:tc>
                <a:tc rowSpan="2">
                  <a:txBody>
                    <a:bodyPr/>
                    <a:lstStyle/>
                    <a:p>
                      <a:pPr algn="ctr">
                        <a:lnSpc>
                          <a:spcPct val="107000"/>
                        </a:lnSpc>
                        <a:spcAft>
                          <a:spcPts val="0"/>
                        </a:spcAft>
                      </a:pPr>
                      <a:r>
                        <a:rPr lang="en-IN" sz="1400" dirty="0">
                          <a:effectLst/>
                        </a:rPr>
                        <a:t>______</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584340"/>
                  </a:ext>
                </a:extLst>
              </a:tr>
              <a:tr h="406925">
                <a:tc vMerge="1">
                  <a:txBody>
                    <a:bodyPr/>
                    <a:lstStyle/>
                    <a:p>
                      <a:endParaRPr lang="en-IN"/>
                    </a:p>
                  </a:txBody>
                  <a:tcPr/>
                </a:tc>
                <a:tc>
                  <a:txBody>
                    <a:bodyPr/>
                    <a:lstStyle/>
                    <a:p>
                      <a:pPr algn="ctr">
                        <a:lnSpc>
                          <a:spcPct val="107000"/>
                        </a:lnSpc>
                        <a:spcAft>
                          <a:spcPts val="0"/>
                        </a:spcAft>
                      </a:pPr>
                      <a:r>
                        <a:rPr lang="en-IN" sz="1400" dirty="0">
                          <a:effectLst/>
                        </a:rPr>
                        <a:t>13-14 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0.0204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rgbClr val="FF0000"/>
                          </a:solidFill>
                          <a:effectLst/>
                        </a:rPr>
                        <a:t>Reject</a:t>
                      </a:r>
                      <a:endParaRPr lang="en-IN"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042950736"/>
                  </a:ext>
                </a:extLst>
              </a:tr>
              <a:tr h="406925">
                <a:tc rowSpan="2">
                  <a:txBody>
                    <a:bodyPr/>
                    <a:lstStyle/>
                    <a:p>
                      <a:pPr algn="ctr">
                        <a:lnSpc>
                          <a:spcPct val="107000"/>
                        </a:lnSpc>
                        <a:spcAft>
                          <a:spcPts val="0"/>
                        </a:spcAft>
                      </a:pPr>
                      <a:r>
                        <a:rPr lang="en-IN" sz="1400" dirty="0">
                          <a:effectLst/>
                        </a:rPr>
                        <a:t>2014-15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14-15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effectLst/>
                        </a:rPr>
                        <a:t>0.1589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97827"/>
                  </a:ext>
                </a:extLst>
              </a:tr>
              <a:tr h="406925">
                <a:tc vMerge="1">
                  <a:txBody>
                    <a:bodyPr/>
                    <a:lstStyle/>
                    <a:p>
                      <a:endParaRPr lang="en-IN"/>
                    </a:p>
                  </a:txBody>
                  <a:tcPr/>
                </a:tc>
                <a:tc>
                  <a:txBody>
                    <a:bodyPr/>
                    <a:lstStyle/>
                    <a:p>
                      <a:pPr algn="ctr">
                        <a:lnSpc>
                          <a:spcPct val="107000"/>
                        </a:lnSpc>
                        <a:spcAft>
                          <a:spcPts val="0"/>
                        </a:spcAft>
                      </a:pPr>
                      <a:r>
                        <a:rPr lang="en-IN" sz="1400" dirty="0">
                          <a:effectLst/>
                        </a:rPr>
                        <a:t>14-15 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0.6972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033360920"/>
                  </a:ext>
                </a:extLst>
              </a:tr>
              <a:tr h="406925">
                <a:tc rowSpan="2">
                  <a:txBody>
                    <a:bodyPr/>
                    <a:lstStyle/>
                    <a:p>
                      <a:pPr algn="ctr">
                        <a:lnSpc>
                          <a:spcPct val="107000"/>
                        </a:lnSpc>
                        <a:spcAft>
                          <a:spcPts val="0"/>
                        </a:spcAft>
                      </a:pPr>
                      <a:r>
                        <a:rPr lang="en-IN" sz="1400" dirty="0">
                          <a:effectLst/>
                        </a:rPr>
                        <a:t>2015-16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a:effectLst/>
                        </a:rPr>
                        <a:t>15-16 home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effectLst/>
                        </a:rPr>
                        <a:t>0.3788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835691"/>
                  </a:ext>
                </a:extLst>
              </a:tr>
              <a:tr h="406925">
                <a:tc vMerge="1">
                  <a:txBody>
                    <a:bodyPr/>
                    <a:lstStyle/>
                    <a:p>
                      <a:endParaRPr lang="en-IN"/>
                    </a:p>
                  </a:txBody>
                  <a:tcPr/>
                </a:tc>
                <a:tc>
                  <a:txBody>
                    <a:bodyPr/>
                    <a:lstStyle/>
                    <a:p>
                      <a:pPr algn="ctr">
                        <a:lnSpc>
                          <a:spcPct val="107000"/>
                        </a:lnSpc>
                        <a:spcAft>
                          <a:spcPts val="0"/>
                        </a:spcAft>
                      </a:pPr>
                      <a:r>
                        <a:rPr lang="en-IN" sz="1400" dirty="0">
                          <a:effectLst/>
                        </a:rPr>
                        <a:t>15-16 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0.8812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378814476"/>
                  </a:ext>
                </a:extLst>
              </a:tr>
              <a:tr h="406925">
                <a:tc rowSpan="2">
                  <a:txBody>
                    <a:bodyPr/>
                    <a:lstStyle/>
                    <a:p>
                      <a:pPr algn="ctr">
                        <a:lnSpc>
                          <a:spcPct val="107000"/>
                        </a:lnSpc>
                        <a:spcAft>
                          <a:spcPts val="0"/>
                        </a:spcAft>
                      </a:pPr>
                      <a:r>
                        <a:rPr lang="en-IN" sz="1400" dirty="0">
                          <a:effectLst/>
                        </a:rPr>
                        <a:t>2016-17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a:effectLst/>
                        </a:rPr>
                        <a:t>16-17 home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0.7184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941957"/>
                  </a:ext>
                </a:extLst>
              </a:tr>
              <a:tr h="406925">
                <a:tc vMerge="1">
                  <a:txBody>
                    <a:bodyPr/>
                    <a:lstStyle/>
                    <a:p>
                      <a:endParaRPr lang="en-IN"/>
                    </a:p>
                  </a:txBody>
                  <a:tcPr/>
                </a:tc>
                <a:tc>
                  <a:txBody>
                    <a:bodyPr/>
                    <a:lstStyle/>
                    <a:p>
                      <a:pPr algn="ctr">
                        <a:lnSpc>
                          <a:spcPct val="107000"/>
                        </a:lnSpc>
                        <a:spcAft>
                          <a:spcPts val="0"/>
                        </a:spcAft>
                      </a:pPr>
                      <a:r>
                        <a:rPr lang="en-IN" sz="1400">
                          <a:effectLst/>
                        </a:rPr>
                        <a:t>16-17 away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0.0793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2369606354"/>
                  </a:ext>
                </a:extLst>
              </a:tr>
              <a:tr h="406925">
                <a:tc rowSpan="2">
                  <a:txBody>
                    <a:bodyPr/>
                    <a:lstStyle/>
                    <a:p>
                      <a:pPr algn="ctr">
                        <a:lnSpc>
                          <a:spcPct val="107000"/>
                        </a:lnSpc>
                        <a:spcAft>
                          <a:spcPts val="0"/>
                        </a:spcAft>
                      </a:pPr>
                      <a:r>
                        <a:rPr lang="en-IN" sz="1400" dirty="0">
                          <a:effectLst/>
                        </a:rPr>
                        <a:t>2017-18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17-18 home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0.0269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rgbClr val="FF0000"/>
                          </a:solidFill>
                          <a:effectLst/>
                        </a:rPr>
                        <a:t>Reject</a:t>
                      </a:r>
                      <a:endParaRPr lang="en-IN"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______</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63908910"/>
                  </a:ext>
                </a:extLst>
              </a:tr>
              <a:tr h="410005">
                <a:tc vMerge="1">
                  <a:txBody>
                    <a:bodyPr/>
                    <a:lstStyle/>
                    <a:p>
                      <a:endParaRPr lang="en-IN"/>
                    </a:p>
                  </a:txBody>
                  <a:tcPr/>
                </a:tc>
                <a:tc>
                  <a:txBody>
                    <a:bodyPr/>
                    <a:lstStyle/>
                    <a:p>
                      <a:pPr algn="ctr">
                        <a:lnSpc>
                          <a:spcPct val="107000"/>
                        </a:lnSpc>
                        <a:spcAft>
                          <a:spcPts val="0"/>
                        </a:spcAft>
                      </a:pPr>
                      <a:r>
                        <a:rPr lang="en-IN" sz="1400">
                          <a:effectLst/>
                        </a:rPr>
                        <a:t>17-18 away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a:effectLst/>
                        </a:rPr>
                        <a:t>0.0011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tc>
                <a:tc>
                  <a:txBody>
                    <a:bodyPr/>
                    <a:lstStyle/>
                    <a:p>
                      <a:pPr algn="ctr">
                        <a:lnSpc>
                          <a:spcPct val="107000"/>
                        </a:lnSpc>
                        <a:spcAft>
                          <a:spcPts val="0"/>
                        </a:spcAft>
                      </a:pPr>
                      <a:r>
                        <a:rPr lang="en-IN" sz="1400" dirty="0">
                          <a:solidFill>
                            <a:srgbClr val="FF0000"/>
                          </a:solidFill>
                          <a:effectLst/>
                        </a:rPr>
                        <a:t>Reject</a:t>
                      </a:r>
                      <a:endParaRPr lang="en-IN"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778" marR="47778" marT="0" marB="0" anchor="ctr">
                    <a:lnR w="12700" cap="flat" cmpd="sng" algn="ctr">
                      <a:solidFill>
                        <a:schemeClr val="tx1"/>
                      </a:solidFill>
                      <a:prstDash val="solid"/>
                      <a:round/>
                      <a:headEnd type="none" w="med" len="med"/>
                      <a:tailEnd type="none" w="med" len="med"/>
                    </a:lnR>
                  </a:tcPr>
                </a:tc>
                <a:tc vMerge="1">
                  <a:txBody>
                    <a:bodyPr/>
                    <a:lstStyle/>
                    <a:p>
                      <a:endParaRPr lang="en-IN"/>
                    </a:p>
                  </a:txBody>
                  <a:tcPr/>
                </a:tc>
                <a:extLst>
                  <a:ext uri="{0D108BD9-81ED-4DB2-BD59-A6C34878D82A}">
                    <a16:rowId xmlns:a16="http://schemas.microsoft.com/office/drawing/2014/main" val="1011355296"/>
                  </a:ext>
                </a:extLst>
              </a:tr>
            </a:tbl>
          </a:graphicData>
        </a:graphic>
      </p:graphicFrame>
      <p:graphicFrame>
        <p:nvGraphicFramePr>
          <p:cNvPr id="6" name="Content Placeholder 5"/>
          <p:cNvGraphicFramePr>
            <a:graphicFrameLocks noGrp="1"/>
          </p:cNvGraphicFramePr>
          <p:nvPr>
            <p:ph sz="half" idx="1"/>
            <p:extLst>
              <p:ext uri="{D42A27DB-BD31-4B8C-83A1-F6EECF244321}">
                <p14:modId xmlns:p14="http://schemas.microsoft.com/office/powerpoint/2010/main" val="3258443240"/>
              </p:ext>
            </p:extLst>
          </p:nvPr>
        </p:nvGraphicFramePr>
        <p:xfrm>
          <a:off x="432000" y="1408715"/>
          <a:ext cx="5459413" cy="4868525"/>
        </p:xfrm>
        <a:graphic>
          <a:graphicData uri="http://schemas.openxmlformats.org/drawingml/2006/table">
            <a:tbl>
              <a:tblPr firstRow="1" firstCol="1" bandRow="1">
                <a:tableStyleId>{6E25E649-3F16-4E02-A733-19D2CDBF48F0}</a:tableStyleId>
              </a:tblPr>
              <a:tblGrid>
                <a:gridCol w="1067814">
                  <a:extLst>
                    <a:ext uri="{9D8B030D-6E8A-4147-A177-3AD203B41FA5}">
                      <a16:colId xmlns:a16="http://schemas.microsoft.com/office/drawing/2014/main" val="3991496869"/>
                    </a:ext>
                  </a:extLst>
                </a:gridCol>
                <a:gridCol w="1067814">
                  <a:extLst>
                    <a:ext uri="{9D8B030D-6E8A-4147-A177-3AD203B41FA5}">
                      <a16:colId xmlns:a16="http://schemas.microsoft.com/office/drawing/2014/main" val="3582119965"/>
                    </a:ext>
                  </a:extLst>
                </a:gridCol>
                <a:gridCol w="952756">
                  <a:extLst>
                    <a:ext uri="{9D8B030D-6E8A-4147-A177-3AD203B41FA5}">
                      <a16:colId xmlns:a16="http://schemas.microsoft.com/office/drawing/2014/main" val="1526931885"/>
                    </a:ext>
                  </a:extLst>
                </a:gridCol>
                <a:gridCol w="952756">
                  <a:extLst>
                    <a:ext uri="{9D8B030D-6E8A-4147-A177-3AD203B41FA5}">
                      <a16:colId xmlns:a16="http://schemas.microsoft.com/office/drawing/2014/main" val="475721812"/>
                    </a:ext>
                  </a:extLst>
                </a:gridCol>
                <a:gridCol w="1418273">
                  <a:extLst>
                    <a:ext uri="{9D8B030D-6E8A-4147-A177-3AD203B41FA5}">
                      <a16:colId xmlns:a16="http://schemas.microsoft.com/office/drawing/2014/main" val="2937030836"/>
                    </a:ext>
                  </a:extLst>
                </a:gridCol>
              </a:tblGrid>
              <a:tr h="795676">
                <a:tc>
                  <a:txBody>
                    <a:bodyPr/>
                    <a:lstStyle/>
                    <a:p>
                      <a:pPr algn="ctr">
                        <a:lnSpc>
                          <a:spcPct val="107000"/>
                        </a:lnSpc>
                        <a:spcAft>
                          <a:spcPts val="0"/>
                        </a:spcAft>
                      </a:pPr>
                      <a:r>
                        <a:rPr lang="en-IN" sz="1400" dirty="0">
                          <a:effectLst/>
                        </a:rPr>
                        <a:t>Season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tcPr>
                </a:tc>
                <a:tc>
                  <a:txBody>
                    <a:bodyPr/>
                    <a:lstStyle/>
                    <a:p>
                      <a:pPr algn="ctr">
                        <a:lnSpc>
                          <a:spcPct val="107000"/>
                        </a:lnSpc>
                        <a:spcAft>
                          <a:spcPts val="0"/>
                        </a:spcAft>
                      </a:pPr>
                      <a:r>
                        <a:rPr lang="en-IN" sz="1400" dirty="0">
                          <a:effectLst/>
                        </a:rPr>
                        <a:t>Samples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dirty="0">
                          <a:effectLst/>
                        </a:rPr>
                        <a:t>p-value of Shapiro-Wilk test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tc>
                <a:tc>
                  <a:txBody>
                    <a:bodyPr/>
                    <a:lstStyle/>
                    <a:p>
                      <a:pPr algn="ctr">
                        <a:lnSpc>
                          <a:spcPct val="107000"/>
                        </a:lnSpc>
                        <a:spcAft>
                          <a:spcPts val="0"/>
                        </a:spcAft>
                      </a:pPr>
                      <a:r>
                        <a:rPr lang="en-IN" sz="1400">
                          <a:effectLst/>
                        </a:rPr>
                        <a:t>Decision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tcPr>
                </a:tc>
                <a:tc>
                  <a:txBody>
                    <a:bodyPr/>
                    <a:lstStyle/>
                    <a:p>
                      <a:pPr algn="ctr">
                        <a:lnSpc>
                          <a:spcPct val="107000"/>
                        </a:lnSpc>
                        <a:spcAft>
                          <a:spcPts val="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4848490"/>
                  </a:ext>
                </a:extLst>
              </a:tr>
              <a:tr h="416872">
                <a:tc rowSpan="2">
                  <a:txBody>
                    <a:bodyPr/>
                    <a:lstStyle/>
                    <a:p>
                      <a:pPr algn="ctr">
                        <a:lnSpc>
                          <a:spcPct val="107000"/>
                        </a:lnSpc>
                        <a:spcAft>
                          <a:spcPts val="0"/>
                        </a:spcAft>
                      </a:pPr>
                      <a:r>
                        <a:rPr lang="en-IN" sz="1400" dirty="0">
                          <a:effectLst/>
                        </a:rPr>
                        <a:t>2008-09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08-09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dirty="0">
                          <a:effectLst/>
                        </a:rPr>
                        <a:t>0.9409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tcPr>
                </a:tc>
                <a:tc rowSpan="2">
                  <a:txBody>
                    <a:bodyPr/>
                    <a:lstStyle/>
                    <a:p>
                      <a:pPr algn="ctr">
                        <a:lnSpc>
                          <a:spcPct val="107000"/>
                        </a:lnSpc>
                        <a:spcAft>
                          <a:spcPts val="0"/>
                        </a:spcAft>
                      </a:pPr>
                      <a:r>
                        <a:rPr lang="en-IN" sz="1400">
                          <a:effectLst/>
                        </a:rPr>
                        <a:t>______</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743662"/>
                  </a:ext>
                </a:extLst>
              </a:tr>
              <a:tr h="405034">
                <a:tc vMerge="1">
                  <a:txBody>
                    <a:bodyPr/>
                    <a:lstStyle/>
                    <a:p>
                      <a:endParaRPr lang="en-IN"/>
                    </a:p>
                  </a:txBody>
                  <a:tcPr/>
                </a:tc>
                <a:tc>
                  <a:txBody>
                    <a:bodyPr/>
                    <a:lstStyle/>
                    <a:p>
                      <a:pPr algn="ctr">
                        <a:lnSpc>
                          <a:spcPct val="107000"/>
                        </a:lnSpc>
                        <a:spcAft>
                          <a:spcPts val="0"/>
                        </a:spcAft>
                      </a:pPr>
                      <a:r>
                        <a:rPr lang="en-IN" sz="1400" dirty="0">
                          <a:effectLst/>
                        </a:rPr>
                        <a:t>08-09 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0.0087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rgbClr val="FF0000"/>
                          </a:solidFill>
                          <a:effectLst/>
                        </a:rPr>
                        <a:t>Reject</a:t>
                      </a:r>
                      <a:endParaRPr lang="en-IN"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197177770"/>
                  </a:ext>
                </a:extLst>
              </a:tr>
              <a:tr h="405034">
                <a:tc rowSpan="2">
                  <a:txBody>
                    <a:bodyPr/>
                    <a:lstStyle/>
                    <a:p>
                      <a:pPr algn="ctr">
                        <a:lnSpc>
                          <a:spcPct val="107000"/>
                        </a:lnSpc>
                        <a:spcAft>
                          <a:spcPts val="0"/>
                        </a:spcAft>
                      </a:pPr>
                      <a:r>
                        <a:rPr lang="en-IN" sz="1400" dirty="0">
                          <a:effectLst/>
                        </a:rPr>
                        <a:t>2009-10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09-10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effectLst/>
                        </a:rPr>
                        <a:t>0.8516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450983"/>
                  </a:ext>
                </a:extLst>
              </a:tr>
              <a:tr h="405034">
                <a:tc vMerge="1">
                  <a:txBody>
                    <a:bodyPr/>
                    <a:lstStyle/>
                    <a:p>
                      <a:endParaRPr lang="en-IN"/>
                    </a:p>
                  </a:txBody>
                  <a:tcPr/>
                </a:tc>
                <a:tc>
                  <a:txBody>
                    <a:bodyPr/>
                    <a:lstStyle/>
                    <a:p>
                      <a:pPr algn="ctr">
                        <a:lnSpc>
                          <a:spcPct val="107000"/>
                        </a:lnSpc>
                        <a:spcAft>
                          <a:spcPts val="0"/>
                        </a:spcAft>
                      </a:pPr>
                      <a:r>
                        <a:rPr lang="en-IN" sz="1400" dirty="0">
                          <a:effectLst/>
                        </a:rPr>
                        <a:t>09-10 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0.7633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246873443"/>
                  </a:ext>
                </a:extLst>
              </a:tr>
              <a:tr h="416872">
                <a:tc rowSpan="2">
                  <a:txBody>
                    <a:bodyPr/>
                    <a:lstStyle/>
                    <a:p>
                      <a:pPr algn="ctr">
                        <a:lnSpc>
                          <a:spcPct val="107000"/>
                        </a:lnSpc>
                        <a:spcAft>
                          <a:spcPts val="0"/>
                        </a:spcAft>
                      </a:pPr>
                      <a:r>
                        <a:rPr lang="en-IN" sz="1400" dirty="0">
                          <a:effectLst/>
                        </a:rPr>
                        <a:t>2010-11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10-11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effectLst/>
                        </a:rPr>
                        <a:t>0.3584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750213"/>
                  </a:ext>
                </a:extLst>
              </a:tr>
              <a:tr h="405034">
                <a:tc vMerge="1">
                  <a:txBody>
                    <a:bodyPr/>
                    <a:lstStyle/>
                    <a:p>
                      <a:endParaRPr lang="en-IN"/>
                    </a:p>
                  </a:txBody>
                  <a:tcPr/>
                </a:tc>
                <a:tc>
                  <a:txBody>
                    <a:bodyPr/>
                    <a:lstStyle/>
                    <a:p>
                      <a:pPr algn="ctr">
                        <a:lnSpc>
                          <a:spcPct val="107000"/>
                        </a:lnSpc>
                        <a:spcAft>
                          <a:spcPts val="0"/>
                        </a:spcAft>
                      </a:pPr>
                      <a:r>
                        <a:rPr lang="en-IN" sz="1400">
                          <a:effectLst/>
                        </a:rPr>
                        <a:t>10-11 away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a:effectLst/>
                        </a:rPr>
                        <a:t>0.2979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77889"/>
                  </a:ext>
                </a:extLst>
              </a:tr>
              <a:tr h="405034">
                <a:tc rowSpan="2">
                  <a:txBody>
                    <a:bodyPr/>
                    <a:lstStyle/>
                    <a:p>
                      <a:pPr algn="ctr">
                        <a:lnSpc>
                          <a:spcPct val="107000"/>
                        </a:lnSpc>
                        <a:spcAft>
                          <a:spcPts val="0"/>
                        </a:spcAft>
                      </a:pPr>
                      <a:r>
                        <a:rPr lang="en-IN" sz="1400" dirty="0">
                          <a:effectLst/>
                        </a:rPr>
                        <a:t>2011-12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effectLst/>
                        </a:rPr>
                        <a:t>11-12 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0.9277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2779074"/>
                  </a:ext>
                </a:extLst>
              </a:tr>
              <a:tr h="416872">
                <a:tc vMerge="1">
                  <a:txBody>
                    <a:bodyPr/>
                    <a:lstStyle/>
                    <a:p>
                      <a:endParaRPr lang="en-IN"/>
                    </a:p>
                  </a:txBody>
                  <a:tcPr/>
                </a:tc>
                <a:tc>
                  <a:txBody>
                    <a:bodyPr/>
                    <a:lstStyle/>
                    <a:p>
                      <a:pPr algn="ctr">
                        <a:lnSpc>
                          <a:spcPct val="107000"/>
                        </a:lnSpc>
                        <a:spcAft>
                          <a:spcPts val="0"/>
                        </a:spcAft>
                      </a:pPr>
                      <a:r>
                        <a:rPr lang="en-IN" sz="1400">
                          <a:effectLst/>
                        </a:rPr>
                        <a:t>11-12 away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a:effectLst/>
                        </a:rPr>
                        <a:t>0.3603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729859498"/>
                  </a:ext>
                </a:extLst>
              </a:tr>
              <a:tr h="405034">
                <a:tc rowSpan="2">
                  <a:txBody>
                    <a:bodyPr/>
                    <a:lstStyle/>
                    <a:p>
                      <a:pPr algn="ctr">
                        <a:lnSpc>
                          <a:spcPct val="107000"/>
                        </a:lnSpc>
                        <a:spcAft>
                          <a:spcPts val="0"/>
                        </a:spcAft>
                      </a:pPr>
                      <a:r>
                        <a:rPr lang="en-IN" sz="1400" dirty="0">
                          <a:effectLst/>
                        </a:rPr>
                        <a:t>2012-13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12-13 home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a:effectLst/>
                        </a:rPr>
                        <a:t>0.8697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2">
                  <a:txBody>
                    <a:bodyPr/>
                    <a:lstStyle/>
                    <a:p>
                      <a:pPr algn="ctr">
                        <a:lnSpc>
                          <a:spcPct val="107000"/>
                        </a:lnSpc>
                        <a:spcAft>
                          <a:spcPts val="0"/>
                        </a:spcAft>
                      </a:pPr>
                      <a:r>
                        <a:rPr lang="en-IN" sz="1400" dirty="0">
                          <a:effectLst/>
                        </a:rPr>
                        <a:t>Bivariate normal sample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131459"/>
                  </a:ext>
                </a:extLst>
              </a:tr>
              <a:tr h="392029">
                <a:tc vMerge="1">
                  <a:txBody>
                    <a:bodyPr/>
                    <a:lstStyle/>
                    <a:p>
                      <a:endParaRPr lang="en-IN"/>
                    </a:p>
                  </a:txBody>
                  <a:tcPr/>
                </a:tc>
                <a:tc>
                  <a:txBody>
                    <a:bodyPr/>
                    <a:lstStyle/>
                    <a:p>
                      <a:pPr algn="ctr">
                        <a:lnSpc>
                          <a:spcPct val="107000"/>
                        </a:lnSpc>
                        <a:spcAft>
                          <a:spcPts val="0"/>
                        </a:spcAft>
                      </a:pPr>
                      <a:r>
                        <a:rPr lang="en-IN" sz="1400">
                          <a:effectLst/>
                        </a:rPr>
                        <a:t>12-13 away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L w="12700" cap="flat" cmpd="sng" algn="ctr">
                      <a:solidFill>
                        <a:schemeClr val="tx1"/>
                      </a:solidFill>
                      <a:prstDash val="solid"/>
                      <a:round/>
                      <a:headEnd type="none" w="med" len="med"/>
                      <a:tailEnd type="none" w="med" len="med"/>
                    </a:lnL>
                  </a:tcPr>
                </a:tc>
                <a:tc>
                  <a:txBody>
                    <a:bodyPr/>
                    <a:lstStyle/>
                    <a:p>
                      <a:pPr algn="ctr">
                        <a:lnSpc>
                          <a:spcPct val="107000"/>
                        </a:lnSpc>
                        <a:spcAft>
                          <a:spcPts val="0"/>
                        </a:spcAft>
                      </a:pPr>
                      <a:r>
                        <a:rPr lang="en-IN" sz="1400">
                          <a:effectLst/>
                        </a:rPr>
                        <a:t>0.0587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tc>
                <a:tc>
                  <a:txBody>
                    <a:bodyPr/>
                    <a:lstStyle/>
                    <a:p>
                      <a:pPr algn="ctr">
                        <a:lnSpc>
                          <a:spcPct val="107000"/>
                        </a:lnSpc>
                        <a:spcAft>
                          <a:spcPts val="0"/>
                        </a:spcAft>
                      </a:pPr>
                      <a:r>
                        <a:rPr lang="en-IN" sz="1400" dirty="0">
                          <a:solidFill>
                            <a:schemeClr val="accent3">
                              <a:lumMod val="50000"/>
                            </a:schemeClr>
                          </a:solidFill>
                          <a:effectLst/>
                        </a:rPr>
                        <a:t>Accept</a:t>
                      </a:r>
                      <a:endParaRPr lang="en-IN" sz="1400"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5072" marR="65072" marT="0" marB="0" anchor="ctr">
                    <a:lnR w="12700" cap="flat" cmpd="sng" algn="ctr">
                      <a:solidFill>
                        <a:schemeClr val="tx1"/>
                      </a:solidFill>
                      <a:prstDash val="solid"/>
                      <a:round/>
                      <a:headEnd type="none" w="med" len="med"/>
                      <a:tailEnd type="none" w="med" len="med"/>
                    </a:lnR>
                  </a:tcPr>
                </a:tc>
                <a:tc vMerge="1">
                  <a:txBody>
                    <a:bodyPr/>
                    <a:lstStyle/>
                    <a:p>
                      <a:endParaRPr lang="en-IN"/>
                    </a:p>
                  </a:txBody>
                  <a:tcPr/>
                </a:tc>
                <a:extLst>
                  <a:ext uri="{0D108BD9-81ED-4DB2-BD59-A6C34878D82A}">
                    <a16:rowId xmlns:a16="http://schemas.microsoft.com/office/drawing/2014/main" val="4154325609"/>
                  </a:ext>
                </a:extLst>
              </a:tr>
            </a:tbl>
          </a:graphicData>
        </a:graphic>
      </p:graphicFrame>
    </p:spTree>
    <p:extLst>
      <p:ext uri="{BB962C8B-B14F-4D97-AF65-F5344CB8AC3E}">
        <p14:creationId xmlns:p14="http://schemas.microsoft.com/office/powerpoint/2010/main" val="20596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426269"/>
            <a:ext cx="3932237" cy="586904"/>
          </a:xfrm>
        </p:spPr>
        <p:txBody>
          <a:bodyPr/>
          <a:lstStyle/>
          <a:p>
            <a:r>
              <a:rPr lang="en-US" sz="4000" dirty="0"/>
              <a:t>Median</a:t>
            </a:r>
            <a:r>
              <a:rPr lang="en-US" sz="4400" dirty="0"/>
              <a:t> tests</a:t>
            </a:r>
            <a:endParaRPr lang="en-IN" sz="4400" dirty="0"/>
          </a:p>
        </p:txBody>
      </p:sp>
      <p:sp>
        <p:nvSpPr>
          <p:cNvPr id="3" name="Slide Number Placeholder 2"/>
          <p:cNvSpPr>
            <a:spLocks noGrp="1"/>
          </p:cNvSpPr>
          <p:nvPr>
            <p:ph type="sldNum" sz="quarter" idx="33"/>
          </p:nvPr>
        </p:nvSpPr>
        <p:spPr/>
        <p:txBody>
          <a:bodyPr/>
          <a:lstStyle/>
          <a:p>
            <a:fld id="{19B51A1E-902D-48AF-9020-955120F399B6}" type="slidenum">
              <a:rPr lang="en-ZA" smtClean="0"/>
              <a:pPr/>
              <a:t>13</a:t>
            </a:fld>
            <a:endParaRPr lang="en-ZA"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432000" y="1703561"/>
                <a:ext cx="11295656" cy="1300896"/>
              </a:xfrm>
            </p:spPr>
            <p:txBody>
              <a:bodyPr/>
              <a:lstStyle/>
              <a:p>
                <a:r>
                  <a:rPr lang="en-US" sz="2000" dirty="0"/>
                  <a:t>We consider home points as the first sample and away points as the second sample for each season. </a:t>
                </a:r>
                <a:r>
                  <a:rPr lang="en-IN" sz="2000" dirty="0"/>
                  <a:t>Let </a:t>
                </a:r>
                <a14:m>
                  <m:oMath xmlns:m="http://schemas.openxmlformats.org/officeDocument/2006/math">
                    <m:r>
                      <a:rPr lang="en-IN" sz="2000" i="1">
                        <a:latin typeface="Cambria Math" panose="02040503050406030204" pitchFamily="18" charset="0"/>
                      </a:rPr>
                      <m:t>𝑉</m:t>
                    </m:r>
                  </m:oMath>
                </a14:m>
                <a:r>
                  <a:rPr lang="en-IN" sz="2000" dirty="0"/>
                  <a:t> denote the number of first sample observations which are </a:t>
                </a:r>
                <a14:m>
                  <m:oMath xmlns:m="http://schemas.openxmlformats.org/officeDocument/2006/math">
                    <m:r>
                      <a:rPr lang="en-IN" sz="2000" i="1">
                        <a:latin typeface="Cambria Math" panose="02040503050406030204" pitchFamily="18" charset="0"/>
                      </a:rPr>
                      <m:t>&lt;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𝑚𝑒</m:t>
                        </m:r>
                      </m:sub>
                    </m:sSub>
                  </m:oMath>
                </a14:m>
                <a:r>
                  <a:rPr lang="en-IN" sz="2000" dirty="0"/>
                  <a:t>. Then </a:t>
                </a:r>
                <a14:m>
                  <m:oMath xmlns:m="http://schemas.openxmlformats.org/officeDocument/2006/math">
                    <m:r>
                      <a:rPr lang="en-IN" sz="2000" i="1">
                        <a:latin typeface="Cambria Math" panose="02040503050406030204" pitchFamily="18" charset="0"/>
                      </a:rPr>
                      <m:t>𝑍</m:t>
                    </m:r>
                    <m:r>
                      <a:rPr lang="en-US" sz="2000" b="0" i="1" smtClean="0">
                        <a:latin typeface="Cambria Math" panose="02040503050406030204" pitchFamily="18" charset="0"/>
                      </a:rPr>
                      <m:t>=[ </m:t>
                    </m:r>
                    <m:r>
                      <a:rPr lang="en-IN" sz="2000" i="1">
                        <a:latin typeface="Cambria Math" panose="02040503050406030204" pitchFamily="18" charset="0"/>
                      </a:rPr>
                      <m:t>𝑉</m:t>
                    </m:r>
                  </m:oMath>
                </a14:m>
                <a:r>
                  <a:rPr lang="en-IN" sz="2000" dirty="0"/>
                  <a:t>-E(</a:t>
                </a:r>
                <a14:m>
                  <m:oMath xmlns:m="http://schemas.openxmlformats.org/officeDocument/2006/math">
                    <m:r>
                      <a:rPr lang="en-IN" sz="2000" i="1">
                        <a:latin typeface="Cambria Math" panose="02040503050406030204" pitchFamily="18" charset="0"/>
                      </a:rPr>
                      <m:t>𝑉</m:t>
                    </m:r>
                  </m:oMath>
                </a14:m>
                <a:r>
                  <a:rPr lang="en-IN" sz="2000" dirty="0"/>
                  <a:t>)</a:t>
                </a:r>
                <a:r>
                  <a:rPr lang="en-US" sz="2000" dirty="0"/>
                  <a:t> </a:t>
                </a:r>
                <a14:m>
                  <m:oMath xmlns:m="http://schemas.openxmlformats.org/officeDocument/2006/math">
                    <m:r>
                      <a:rPr lang="en-US" sz="2000" i="1">
                        <a:latin typeface="Cambria Math" panose="02040503050406030204" pitchFamily="18" charset="0"/>
                      </a:rPr>
                      <m:t>] </m:t>
                    </m:r>
                  </m:oMath>
                </a14:m>
                <a:r>
                  <a:rPr lang="en-IN" sz="2000" dirty="0"/>
                  <a:t>/ s.d(</a:t>
                </a:r>
                <a14:m>
                  <m:oMath xmlns:m="http://schemas.openxmlformats.org/officeDocument/2006/math">
                    <m:r>
                      <a:rPr lang="en-IN" sz="2000" i="1">
                        <a:latin typeface="Cambria Math" panose="02040503050406030204" pitchFamily="18" charset="0"/>
                      </a:rPr>
                      <m:t>𝑉</m:t>
                    </m:r>
                  </m:oMath>
                </a14:m>
                <a:r>
                  <a:rPr lang="en-IN" sz="2000" dirty="0"/>
                  <a:t>) follows a standard normal distribution. We reject the null hypothesis </a:t>
                </a:r>
                <a:r>
                  <a:rPr lang="en-IN" sz="2000" dirty="0" err="1"/>
                  <a:t>iff</a:t>
                </a:r>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𝑍</m:t>
                        </m:r>
                      </m:e>
                      <m:sub>
                        <m:r>
                          <a:rPr lang="en-IN" sz="2000" i="1">
                            <a:latin typeface="Cambria Math" panose="02040503050406030204" pitchFamily="18" charset="0"/>
                          </a:rPr>
                          <m:t>𝑜𝑏𝑠</m:t>
                        </m:r>
                      </m:sub>
                    </m:sSub>
                    <m:r>
                      <a:rPr lang="en-IN" sz="2000" i="1">
                        <a:latin typeface="Cambria Math" panose="02040503050406030204" pitchFamily="18" charset="0"/>
                      </a:rPr>
                      <m:t>&lt; −</m:t>
                    </m:r>
                    <m:sSub>
                      <m:sSubPr>
                        <m:ctrlPr>
                          <a:rPr lang="en-IN" sz="2000" i="1">
                            <a:latin typeface="Cambria Math" panose="02040503050406030204" pitchFamily="18" charset="0"/>
                          </a:rPr>
                        </m:ctrlPr>
                      </m:sSubPr>
                      <m:e>
                        <m:r>
                          <a:rPr lang="en-IN" sz="2000" i="1">
                            <a:latin typeface="Cambria Math" panose="02040503050406030204" pitchFamily="18" charset="0"/>
                          </a:rPr>
                          <m:t>𝜏</m:t>
                        </m:r>
                      </m:e>
                      <m:sub>
                        <m:r>
                          <a:rPr lang="en-IN" sz="2000" i="1">
                            <a:latin typeface="Cambria Math" panose="02040503050406030204" pitchFamily="18" charset="0"/>
                          </a:rPr>
                          <m:t>𝛼</m:t>
                        </m:r>
                      </m:sub>
                    </m:sSub>
                  </m:oMath>
                </a14:m>
                <a:r>
                  <a:rPr lang="en-IN" sz="2000" dirty="0"/>
                  <a:t>.</a:t>
                </a:r>
              </a:p>
              <a:p>
                <a:r>
                  <a:rPr lang="en-US" sz="2000" dirty="0"/>
                  <a:t>	The following table gives the results of the median tests carried out in the analysis.</a:t>
                </a:r>
                <a:endParaRPr lang="en-IN" sz="2000"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432000" y="1703561"/>
                <a:ext cx="11295656" cy="1300896"/>
              </a:xfrm>
              <a:blipFill>
                <a:blip r:embed="rId2"/>
                <a:stretch>
                  <a:fillRect l="-1403" t="-8411" b="-60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368741000"/>
                  </p:ext>
                </p:extLst>
              </p:nvPr>
            </p:nvGraphicFramePr>
            <p:xfrm>
              <a:off x="2056059" y="3093479"/>
              <a:ext cx="8047538" cy="2337096"/>
            </p:xfrm>
            <a:graphic>
              <a:graphicData uri="http://schemas.openxmlformats.org/drawingml/2006/table">
                <a:tbl>
                  <a:tblPr firstRow="1" firstCol="1" bandRow="1">
                    <a:tableStyleId>{6E25E649-3F16-4E02-A733-19D2CDBF48F0}</a:tableStyleId>
                  </a:tblPr>
                  <a:tblGrid>
                    <a:gridCol w="1142173">
                      <a:extLst>
                        <a:ext uri="{9D8B030D-6E8A-4147-A177-3AD203B41FA5}">
                          <a16:colId xmlns:a16="http://schemas.microsoft.com/office/drawing/2014/main" val="1196695546"/>
                        </a:ext>
                      </a:extLst>
                    </a:gridCol>
                    <a:gridCol w="1606801">
                      <a:extLst>
                        <a:ext uri="{9D8B030D-6E8A-4147-A177-3AD203B41FA5}">
                          <a16:colId xmlns:a16="http://schemas.microsoft.com/office/drawing/2014/main" val="1435935662"/>
                        </a:ext>
                      </a:extLst>
                    </a:gridCol>
                    <a:gridCol w="1555376">
                      <a:extLst>
                        <a:ext uri="{9D8B030D-6E8A-4147-A177-3AD203B41FA5}">
                          <a16:colId xmlns:a16="http://schemas.microsoft.com/office/drawing/2014/main" val="613920415"/>
                        </a:ext>
                      </a:extLst>
                    </a:gridCol>
                    <a:gridCol w="598152">
                      <a:extLst>
                        <a:ext uri="{9D8B030D-6E8A-4147-A177-3AD203B41FA5}">
                          <a16:colId xmlns:a16="http://schemas.microsoft.com/office/drawing/2014/main" val="2014807745"/>
                        </a:ext>
                      </a:extLst>
                    </a:gridCol>
                    <a:gridCol w="837233">
                      <a:extLst>
                        <a:ext uri="{9D8B030D-6E8A-4147-A177-3AD203B41FA5}">
                          <a16:colId xmlns:a16="http://schemas.microsoft.com/office/drawing/2014/main" val="4052759221"/>
                        </a:ext>
                      </a:extLst>
                    </a:gridCol>
                    <a:gridCol w="1265773">
                      <a:extLst>
                        <a:ext uri="{9D8B030D-6E8A-4147-A177-3AD203B41FA5}">
                          <a16:colId xmlns:a16="http://schemas.microsoft.com/office/drawing/2014/main" val="3310301780"/>
                        </a:ext>
                      </a:extLst>
                    </a:gridCol>
                    <a:gridCol w="1042030">
                      <a:extLst>
                        <a:ext uri="{9D8B030D-6E8A-4147-A177-3AD203B41FA5}">
                          <a16:colId xmlns:a16="http://schemas.microsoft.com/office/drawing/2014/main" val="2619961652"/>
                        </a:ext>
                      </a:extLst>
                    </a:gridCol>
                  </a:tblGrid>
                  <a:tr h="584274">
                    <a:tc>
                      <a:txBody>
                        <a:bodyPr/>
                        <a:lstStyle/>
                        <a:p>
                          <a:pPr algn="ctr">
                            <a:lnSpc>
                              <a:spcPct val="200000"/>
                            </a:lnSpc>
                            <a:spcAft>
                              <a:spcPts val="0"/>
                            </a:spcAft>
                          </a:pPr>
                          <a:r>
                            <a:rPr lang="en-IN" sz="1600" dirty="0">
                              <a:effectLst/>
                            </a:rPr>
                            <a:t>Season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Home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r>
                            <a:rPr lang="en-IN" sz="1600" dirty="0">
                              <a:effectLst/>
                            </a:rPr>
                            <a:t>Away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𝑉</m:t>
                                    </m:r>
                                  </m:e>
                                  <m:sub>
                                    <m:r>
                                      <a:rPr lang="en-IN" sz="1600">
                                        <a:effectLst/>
                                        <a:latin typeface="Cambria Math" panose="02040503050406030204" pitchFamily="18" charset="0"/>
                                      </a:rPr>
                                      <m:t>𝑜𝑏𝑠</m:t>
                                    </m:r>
                                  </m:sub>
                                </m:sSub>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𝑍</m:t>
                                    </m:r>
                                  </m:e>
                                  <m:sub>
                                    <m:r>
                                      <a:rPr lang="en-IN" sz="1600">
                                        <a:effectLst/>
                                        <a:latin typeface="Cambria Math" panose="02040503050406030204" pitchFamily="18" charset="0"/>
                                      </a:rPr>
                                      <m:t>𝑜𝑏𝑠</m:t>
                                    </m:r>
                                  </m:sub>
                                </m:sSub>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IN" sz="1600">
                              <a:effectLst/>
                            </a:rPr>
                            <a:t>Critical value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Decision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8899585"/>
                      </a:ext>
                    </a:extLst>
                  </a:tr>
                  <a:tr h="584274">
                    <a:tc>
                      <a:txBody>
                        <a:bodyPr/>
                        <a:lstStyle/>
                        <a:p>
                          <a:pPr algn="ctr">
                            <a:lnSpc>
                              <a:spcPct val="200000"/>
                            </a:lnSpc>
                            <a:spcAft>
                              <a:spcPts val="0"/>
                            </a:spcAft>
                          </a:pPr>
                          <a:r>
                            <a:rPr lang="en-IN" sz="1600" dirty="0">
                              <a:effectLst/>
                            </a:rPr>
                            <a:t>2008-09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30.8±8.56</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21.35±11.83</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6</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−2.49</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−1.64</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Reject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186389"/>
                      </a:ext>
                    </a:extLst>
                  </a:tr>
                  <a:tr h="584274">
                    <a:tc>
                      <a:txBody>
                        <a:bodyPr/>
                        <a:lstStyle/>
                        <a:p>
                          <a:pPr algn="ctr">
                            <a:lnSpc>
                              <a:spcPct val="200000"/>
                            </a:lnSpc>
                            <a:spcAft>
                              <a:spcPts val="0"/>
                            </a:spcAft>
                          </a:pPr>
                          <a:r>
                            <a:rPr lang="en-IN" sz="1600" dirty="0">
                              <a:effectLst/>
                            </a:rPr>
                            <a:t>2013-14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30.75±10.96</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22.35±9.31</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8</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−1.24</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−1.64</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Accept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26653133"/>
                      </a:ext>
                    </a:extLst>
                  </a:tr>
                  <a:tr h="584274">
                    <a:tc>
                      <a:txBody>
                        <a:bodyPr/>
                        <a:lstStyle/>
                        <a:p>
                          <a:pPr algn="ctr">
                            <a:lnSpc>
                              <a:spcPct val="200000"/>
                            </a:lnSpc>
                            <a:spcAft>
                              <a:spcPts val="0"/>
                            </a:spcAft>
                          </a:pPr>
                          <a:r>
                            <a:rPr lang="en-IN" sz="1600" dirty="0">
                              <a:effectLst/>
                            </a:rPr>
                            <a:t>2017-18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30.9±10.1</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21.15±10.4</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7</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−1.87</m:t>
                                </m:r>
                              </m:oMath>
                            </m:oMathPara>
                          </a14:m>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600">
                                    <a:effectLst/>
                                    <a:latin typeface="Cambria Math" panose="02040503050406030204" pitchFamily="18" charset="0"/>
                                  </a:rPr>
                                  <m:t>−1.64</m:t>
                                </m:r>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Reject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86806926"/>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368741000"/>
                  </p:ext>
                </p:extLst>
              </p:nvPr>
            </p:nvGraphicFramePr>
            <p:xfrm>
              <a:off x="2056059" y="3093479"/>
              <a:ext cx="8047538" cy="2337096"/>
            </p:xfrm>
            <a:graphic>
              <a:graphicData uri="http://schemas.openxmlformats.org/drawingml/2006/table">
                <a:tbl>
                  <a:tblPr firstRow="1" firstCol="1" bandRow="1">
                    <a:tableStyleId>{6E25E649-3F16-4E02-A733-19D2CDBF48F0}</a:tableStyleId>
                  </a:tblPr>
                  <a:tblGrid>
                    <a:gridCol w="1142173">
                      <a:extLst>
                        <a:ext uri="{9D8B030D-6E8A-4147-A177-3AD203B41FA5}">
                          <a16:colId xmlns:a16="http://schemas.microsoft.com/office/drawing/2014/main" val="1196695546"/>
                        </a:ext>
                      </a:extLst>
                    </a:gridCol>
                    <a:gridCol w="1606801">
                      <a:extLst>
                        <a:ext uri="{9D8B030D-6E8A-4147-A177-3AD203B41FA5}">
                          <a16:colId xmlns:a16="http://schemas.microsoft.com/office/drawing/2014/main" val="1435935662"/>
                        </a:ext>
                      </a:extLst>
                    </a:gridCol>
                    <a:gridCol w="1555376">
                      <a:extLst>
                        <a:ext uri="{9D8B030D-6E8A-4147-A177-3AD203B41FA5}">
                          <a16:colId xmlns:a16="http://schemas.microsoft.com/office/drawing/2014/main" val="613920415"/>
                        </a:ext>
                      </a:extLst>
                    </a:gridCol>
                    <a:gridCol w="598152">
                      <a:extLst>
                        <a:ext uri="{9D8B030D-6E8A-4147-A177-3AD203B41FA5}">
                          <a16:colId xmlns:a16="http://schemas.microsoft.com/office/drawing/2014/main" val="2014807745"/>
                        </a:ext>
                      </a:extLst>
                    </a:gridCol>
                    <a:gridCol w="837233">
                      <a:extLst>
                        <a:ext uri="{9D8B030D-6E8A-4147-A177-3AD203B41FA5}">
                          <a16:colId xmlns:a16="http://schemas.microsoft.com/office/drawing/2014/main" val="4052759221"/>
                        </a:ext>
                      </a:extLst>
                    </a:gridCol>
                    <a:gridCol w="1265773">
                      <a:extLst>
                        <a:ext uri="{9D8B030D-6E8A-4147-A177-3AD203B41FA5}">
                          <a16:colId xmlns:a16="http://schemas.microsoft.com/office/drawing/2014/main" val="3310301780"/>
                        </a:ext>
                      </a:extLst>
                    </a:gridCol>
                    <a:gridCol w="1042030">
                      <a:extLst>
                        <a:ext uri="{9D8B030D-6E8A-4147-A177-3AD203B41FA5}">
                          <a16:colId xmlns:a16="http://schemas.microsoft.com/office/drawing/2014/main" val="2619961652"/>
                        </a:ext>
                      </a:extLst>
                    </a:gridCol>
                  </a:tblGrid>
                  <a:tr h="584274">
                    <a:tc>
                      <a:txBody>
                        <a:bodyPr/>
                        <a:lstStyle/>
                        <a:p>
                          <a:pPr algn="ctr">
                            <a:lnSpc>
                              <a:spcPct val="200000"/>
                            </a:lnSpc>
                            <a:spcAft>
                              <a:spcPts val="0"/>
                            </a:spcAft>
                          </a:pPr>
                          <a:r>
                            <a:rPr lang="en-IN" sz="1600" dirty="0">
                              <a:effectLst/>
                            </a:rPr>
                            <a:t>Season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Home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r>
                            <a:rPr lang="en-IN" sz="1600" dirty="0">
                              <a:effectLst/>
                            </a:rPr>
                            <a:t>Away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721429" t="-2083" r="-528571" b="-303125"/>
                          </a:stretch>
                        </a:blipFill>
                      </a:tcPr>
                    </a:tc>
                    <a:tc>
                      <a:txBody>
                        <a:bodyPr/>
                        <a:lstStyle/>
                        <a:p>
                          <a:endParaRPr lang="en-US"/>
                        </a:p>
                      </a:txBody>
                      <a:tcPr marL="68580" marR="68580" marT="0" marB="0" anchor="ctr">
                        <a:blipFill>
                          <a:blip r:embed="rId3"/>
                          <a:stretch>
                            <a:fillRect l="-587591" t="-2083" r="-278102" b="-303125"/>
                          </a:stretch>
                        </a:blipFill>
                      </a:tcPr>
                    </a:tc>
                    <a:tc>
                      <a:txBody>
                        <a:bodyPr/>
                        <a:lstStyle/>
                        <a:p>
                          <a:pPr algn="ctr">
                            <a:lnSpc>
                              <a:spcPct val="200000"/>
                            </a:lnSpc>
                            <a:spcAft>
                              <a:spcPts val="0"/>
                            </a:spcAft>
                          </a:pPr>
                          <a:r>
                            <a:rPr lang="en-IN" sz="1600">
                              <a:effectLst/>
                            </a:rPr>
                            <a:t>Critical value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600" dirty="0">
                              <a:effectLst/>
                            </a:rPr>
                            <a:t>Decision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8899585"/>
                      </a:ext>
                    </a:extLst>
                  </a:tr>
                  <a:tr h="584274">
                    <a:tc>
                      <a:txBody>
                        <a:bodyPr/>
                        <a:lstStyle/>
                        <a:p>
                          <a:pPr algn="ctr">
                            <a:lnSpc>
                              <a:spcPct val="200000"/>
                            </a:lnSpc>
                            <a:spcAft>
                              <a:spcPts val="0"/>
                            </a:spcAft>
                          </a:pPr>
                          <a:r>
                            <a:rPr lang="en-IN" sz="1600" dirty="0">
                              <a:effectLst/>
                            </a:rPr>
                            <a:t>2008-09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70833" t="-102083" r="-330303" b="-203125"/>
                          </a:stretch>
                        </a:blipFill>
                      </a:tcPr>
                    </a:tc>
                    <a:tc>
                      <a:txBody>
                        <a:bodyPr/>
                        <a:lstStyle/>
                        <a:p>
                          <a:endParaRPr lang="en-US"/>
                        </a:p>
                      </a:txBody>
                      <a:tcPr marL="68580" marR="68580" marT="0" marB="0" anchor="ctr">
                        <a:blipFill>
                          <a:blip r:embed="rId3"/>
                          <a:stretch>
                            <a:fillRect l="-176172" t="-102083" r="-240625" b="-203125"/>
                          </a:stretch>
                        </a:blipFill>
                      </a:tcPr>
                    </a:tc>
                    <a:tc>
                      <a:txBody>
                        <a:bodyPr/>
                        <a:lstStyle/>
                        <a:p>
                          <a:endParaRPr lang="en-US"/>
                        </a:p>
                      </a:txBody>
                      <a:tcPr marL="68580" marR="68580" marT="0" marB="0" anchor="ctr">
                        <a:blipFill>
                          <a:blip r:embed="rId3"/>
                          <a:stretch>
                            <a:fillRect l="-721429" t="-102083" r="-528571" b="-203125"/>
                          </a:stretch>
                        </a:blipFill>
                      </a:tcPr>
                    </a:tc>
                    <a:tc>
                      <a:txBody>
                        <a:bodyPr/>
                        <a:lstStyle/>
                        <a:p>
                          <a:endParaRPr lang="en-US"/>
                        </a:p>
                      </a:txBody>
                      <a:tcPr marL="68580" marR="68580" marT="0" marB="0" anchor="ctr">
                        <a:blipFill>
                          <a:blip r:embed="rId3"/>
                          <a:stretch>
                            <a:fillRect l="-587591" t="-102083" r="-278102" b="-203125"/>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452885" t="-102083" r="-83173" b="-203125"/>
                          </a:stretch>
                        </a:blipFill>
                      </a:tcPr>
                    </a:tc>
                    <a:tc>
                      <a:txBody>
                        <a:bodyPr/>
                        <a:lstStyle/>
                        <a:p>
                          <a:pPr algn="ctr">
                            <a:lnSpc>
                              <a:spcPct val="200000"/>
                            </a:lnSpc>
                            <a:spcAft>
                              <a:spcPts val="0"/>
                            </a:spcAft>
                          </a:pPr>
                          <a:r>
                            <a:rPr lang="en-IN" sz="1600" dirty="0">
                              <a:effectLst/>
                            </a:rPr>
                            <a:t>Reject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186389"/>
                      </a:ext>
                    </a:extLst>
                  </a:tr>
                  <a:tr h="584274">
                    <a:tc>
                      <a:txBody>
                        <a:bodyPr/>
                        <a:lstStyle/>
                        <a:p>
                          <a:pPr algn="ctr">
                            <a:lnSpc>
                              <a:spcPct val="200000"/>
                            </a:lnSpc>
                            <a:spcAft>
                              <a:spcPts val="0"/>
                            </a:spcAft>
                          </a:pPr>
                          <a:r>
                            <a:rPr lang="en-IN" sz="1600" dirty="0">
                              <a:effectLst/>
                            </a:rPr>
                            <a:t>2013-14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70833" t="-202083" r="-330303" b="-103125"/>
                          </a:stretch>
                        </a:blipFill>
                      </a:tcPr>
                    </a:tc>
                    <a:tc>
                      <a:txBody>
                        <a:bodyPr/>
                        <a:lstStyle/>
                        <a:p>
                          <a:endParaRPr lang="en-US"/>
                        </a:p>
                      </a:txBody>
                      <a:tcPr marL="68580" marR="68580" marT="0" marB="0" anchor="ctr">
                        <a:blipFill>
                          <a:blip r:embed="rId3"/>
                          <a:stretch>
                            <a:fillRect l="-176172" t="-202083" r="-240625" b="-103125"/>
                          </a:stretch>
                        </a:blipFill>
                      </a:tcPr>
                    </a:tc>
                    <a:tc>
                      <a:txBody>
                        <a:bodyPr/>
                        <a:lstStyle/>
                        <a:p>
                          <a:endParaRPr lang="en-US"/>
                        </a:p>
                      </a:txBody>
                      <a:tcPr marL="68580" marR="68580" marT="0" marB="0" anchor="ctr">
                        <a:blipFill>
                          <a:blip r:embed="rId3"/>
                          <a:stretch>
                            <a:fillRect l="-721429" t="-202083" r="-528571" b="-103125"/>
                          </a:stretch>
                        </a:blipFill>
                      </a:tcPr>
                    </a:tc>
                    <a:tc>
                      <a:txBody>
                        <a:bodyPr/>
                        <a:lstStyle/>
                        <a:p>
                          <a:endParaRPr lang="en-US"/>
                        </a:p>
                      </a:txBody>
                      <a:tcPr marL="68580" marR="68580" marT="0" marB="0" anchor="ctr">
                        <a:blipFill>
                          <a:blip r:embed="rId3"/>
                          <a:stretch>
                            <a:fillRect l="-587591" t="-202083" r="-278102" b="-103125"/>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452885" t="-202083" r="-83173" b="-103125"/>
                          </a:stretch>
                        </a:blipFill>
                      </a:tcPr>
                    </a:tc>
                    <a:tc>
                      <a:txBody>
                        <a:bodyPr/>
                        <a:lstStyle/>
                        <a:p>
                          <a:pPr algn="ctr">
                            <a:lnSpc>
                              <a:spcPct val="200000"/>
                            </a:lnSpc>
                            <a:spcAft>
                              <a:spcPts val="0"/>
                            </a:spcAft>
                          </a:pPr>
                          <a:r>
                            <a:rPr lang="en-IN" sz="1600" dirty="0">
                              <a:effectLst/>
                            </a:rPr>
                            <a:t>Accept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26653133"/>
                      </a:ext>
                    </a:extLst>
                  </a:tr>
                  <a:tr h="584274">
                    <a:tc>
                      <a:txBody>
                        <a:bodyPr/>
                        <a:lstStyle/>
                        <a:p>
                          <a:pPr algn="ctr">
                            <a:lnSpc>
                              <a:spcPct val="200000"/>
                            </a:lnSpc>
                            <a:spcAft>
                              <a:spcPts val="0"/>
                            </a:spcAft>
                          </a:pPr>
                          <a:r>
                            <a:rPr lang="en-IN" sz="1600" dirty="0">
                              <a:effectLst/>
                            </a:rPr>
                            <a:t>2017-18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70833" t="-302083" r="-330303" b="-3125"/>
                          </a:stretch>
                        </a:blipFill>
                      </a:tcPr>
                    </a:tc>
                    <a:tc>
                      <a:txBody>
                        <a:bodyPr/>
                        <a:lstStyle/>
                        <a:p>
                          <a:endParaRPr lang="en-US"/>
                        </a:p>
                      </a:txBody>
                      <a:tcPr marL="68580" marR="68580" marT="0" marB="0" anchor="ctr">
                        <a:blipFill>
                          <a:blip r:embed="rId3"/>
                          <a:stretch>
                            <a:fillRect l="-176172" t="-302083" r="-240625" b="-3125"/>
                          </a:stretch>
                        </a:blipFill>
                      </a:tcPr>
                    </a:tc>
                    <a:tc>
                      <a:txBody>
                        <a:bodyPr/>
                        <a:lstStyle/>
                        <a:p>
                          <a:endParaRPr lang="en-US"/>
                        </a:p>
                      </a:txBody>
                      <a:tcPr marL="68580" marR="68580" marT="0" marB="0" anchor="ctr">
                        <a:blipFill>
                          <a:blip r:embed="rId3"/>
                          <a:stretch>
                            <a:fillRect l="-721429" t="-302083" r="-528571" b="-3125"/>
                          </a:stretch>
                        </a:blipFill>
                      </a:tcPr>
                    </a:tc>
                    <a:tc>
                      <a:txBody>
                        <a:bodyPr/>
                        <a:lstStyle/>
                        <a:p>
                          <a:endParaRPr lang="en-US"/>
                        </a:p>
                      </a:txBody>
                      <a:tcPr marL="68580" marR="68580" marT="0" marB="0" anchor="ctr">
                        <a:blipFill>
                          <a:blip r:embed="rId3"/>
                          <a:stretch>
                            <a:fillRect l="-587591" t="-302083" r="-278102" b="-3125"/>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452885" t="-302083" r="-83173" b="-3125"/>
                          </a:stretch>
                        </a:blipFill>
                      </a:tcPr>
                    </a:tc>
                    <a:tc>
                      <a:txBody>
                        <a:bodyPr/>
                        <a:lstStyle/>
                        <a:p>
                          <a:pPr algn="ctr">
                            <a:lnSpc>
                              <a:spcPct val="200000"/>
                            </a:lnSpc>
                            <a:spcAft>
                              <a:spcPts val="0"/>
                            </a:spcAft>
                          </a:pPr>
                          <a:r>
                            <a:rPr lang="en-IN" sz="1600" dirty="0">
                              <a:effectLst/>
                            </a:rPr>
                            <a:t>Reject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86806926"/>
                      </a:ext>
                    </a:extLst>
                  </a:tr>
                </a:tbl>
              </a:graphicData>
            </a:graphic>
          </p:graphicFrame>
        </mc:Fallback>
      </mc:AlternateContent>
    </p:spTree>
    <p:extLst>
      <p:ext uri="{BB962C8B-B14F-4D97-AF65-F5344CB8AC3E}">
        <p14:creationId xmlns:p14="http://schemas.microsoft.com/office/powerpoint/2010/main" val="359950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101" y="468269"/>
            <a:ext cx="3932237" cy="686724"/>
          </a:xfrm>
        </p:spPr>
        <p:txBody>
          <a:bodyPr/>
          <a:lstStyle/>
          <a:p>
            <a:r>
              <a:rPr lang="en-US" sz="4400" dirty="0"/>
              <a:t>Paired t-tests</a:t>
            </a:r>
            <a:endParaRPr lang="en-IN" sz="4400" dirty="0"/>
          </a:p>
        </p:txBody>
      </p:sp>
      <p:sp>
        <p:nvSpPr>
          <p:cNvPr id="3" name="Slide Number Placeholder 2"/>
          <p:cNvSpPr>
            <a:spLocks noGrp="1"/>
          </p:cNvSpPr>
          <p:nvPr>
            <p:ph type="sldNum" sz="quarter" idx="33"/>
          </p:nvPr>
        </p:nvSpPr>
        <p:spPr/>
        <p:txBody>
          <a:bodyPr/>
          <a:lstStyle/>
          <a:p>
            <a:fld id="{19B51A1E-902D-48AF-9020-955120F399B6}" type="slidenum">
              <a:rPr lang="en-ZA" smtClean="0"/>
              <a:pPr/>
              <a:t>14</a:t>
            </a:fld>
            <a:endParaRPr lang="en-ZA"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549976" y="1867988"/>
                <a:ext cx="3512574" cy="3244883"/>
              </a:xfrm>
            </p:spPr>
            <p:txBody>
              <a:bodyPr/>
              <a:lstStyle/>
              <a:p>
                <a:r>
                  <a:rPr lang="en-US" sz="2000" dirty="0"/>
                  <a:t>We take the data of each bivariate normal sample as the paired data and compute their differences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𝑑</m:t>
                        </m:r>
                      </m:e>
                      <m:sub>
                        <m:r>
                          <a:rPr lang="en-IN" sz="2000" i="1">
                            <a:latin typeface="Cambria Math" panose="02040503050406030204" pitchFamily="18" charset="0"/>
                          </a:rPr>
                          <m:t>𝑖</m:t>
                        </m:r>
                      </m:sub>
                    </m:sSub>
                  </m:oMath>
                </a14:m>
                <a:r>
                  <a:rPr lang="en-IN" sz="2000" dirty="0"/>
                  <a:t>. Then </a:t>
                </a:r>
                <a14:m>
                  <m:oMath xmlns:m="http://schemas.openxmlformats.org/officeDocument/2006/math">
                    <m:r>
                      <a:rPr lang="en-IN" sz="2000" i="1">
                        <a:latin typeface="Cambria Math" panose="02040503050406030204" pitchFamily="18" charset="0"/>
                      </a:rPr>
                      <m:t>𝑡</m:t>
                    </m:r>
                    <m:r>
                      <a:rPr lang="en-IN" sz="2000" i="1">
                        <a:latin typeface="Cambria Math" panose="02040503050406030204" pitchFamily="18" charset="0"/>
                      </a:rPr>
                      <m:t>=</m:t>
                    </m:r>
                    <m:f>
                      <m:fPr>
                        <m:ctrlPr>
                          <a:rPr lang="en-IN" sz="2000" i="1">
                            <a:latin typeface="Cambria Math" panose="02040503050406030204" pitchFamily="18" charset="0"/>
                          </a:rPr>
                        </m:ctrlPr>
                      </m:fPr>
                      <m:num>
                        <m:bar>
                          <m:barPr>
                            <m:pos m:val="top"/>
                            <m:ctrlPr>
                              <a:rPr lang="en-IN" sz="2000" i="1">
                                <a:latin typeface="Cambria Math" panose="02040503050406030204" pitchFamily="18" charset="0"/>
                              </a:rPr>
                            </m:ctrlPr>
                          </m:barPr>
                          <m:e>
                            <m:r>
                              <a:rPr lang="en-IN" sz="2000" i="1">
                                <a:latin typeface="Cambria Math" panose="02040503050406030204" pitchFamily="18" charset="0"/>
                              </a:rPr>
                              <m:t>𝑑</m:t>
                            </m:r>
                          </m:e>
                        </m:ba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𝜇</m:t>
                            </m:r>
                          </m:e>
                          <m:sub>
                            <m:r>
                              <a:rPr lang="en-IN" sz="2000" i="1">
                                <a:latin typeface="Cambria Math" panose="02040503050406030204" pitchFamily="18" charset="0"/>
                              </a:rPr>
                              <m:t>𝑜</m:t>
                            </m:r>
                          </m:sub>
                        </m:sSub>
                      </m:num>
                      <m:den>
                        <m:r>
                          <a:rPr lang="en-IN" sz="2000" i="1">
                            <a:latin typeface="Cambria Math" panose="02040503050406030204" pitchFamily="18" charset="0"/>
                          </a:rPr>
                          <m:t>𝑠</m:t>
                        </m:r>
                        <m:r>
                          <a:rPr lang="en-IN" sz="2000" i="1">
                            <a:latin typeface="Cambria Math" panose="02040503050406030204" pitchFamily="18" charset="0"/>
                          </a:rPr>
                          <m:t>/√</m:t>
                        </m:r>
                        <m:r>
                          <a:rPr lang="en-IN" sz="2000" i="1">
                            <a:latin typeface="Cambria Math" panose="02040503050406030204" pitchFamily="18" charset="0"/>
                          </a:rPr>
                          <m:t>𝑛</m:t>
                        </m:r>
                      </m:den>
                    </m:f>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𝑡</m:t>
                        </m:r>
                      </m:e>
                      <m:sub>
                        <m:r>
                          <a:rPr lang="en-IN" sz="2000" i="1">
                            <a:latin typeface="Cambria Math" panose="02040503050406030204" pitchFamily="18" charset="0"/>
                          </a:rPr>
                          <m:t>𝑛</m:t>
                        </m:r>
                        <m:r>
                          <a:rPr lang="en-IN" sz="2000" i="1">
                            <a:latin typeface="Cambria Math" panose="02040503050406030204" pitchFamily="18" charset="0"/>
                          </a:rPr>
                          <m:t>−1</m:t>
                        </m:r>
                      </m:sub>
                    </m:sSub>
                  </m:oMath>
                </a14:m>
                <a:r>
                  <a:rPr lang="en-IN" sz="2000" dirty="0"/>
                  <a:t> under the null hypotheses. We reject the null hypotheses </a:t>
                </a:r>
                <a:r>
                  <a:rPr lang="en-IN" sz="2000" dirty="0" err="1"/>
                  <a:t>iff</a:t>
                </a:r>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𝑡</m:t>
                        </m:r>
                      </m:e>
                      <m:sub>
                        <m:r>
                          <a:rPr lang="en-IN" sz="2000" i="1">
                            <a:latin typeface="Cambria Math" panose="02040503050406030204" pitchFamily="18" charset="0"/>
                          </a:rPr>
                          <m:t>𝑜𝑏𝑠</m:t>
                        </m:r>
                      </m:sub>
                    </m:sSub>
                    <m:r>
                      <a:rPr lang="en-IN" sz="2000" i="1">
                        <a:latin typeface="Cambria Math" panose="02040503050406030204" pitchFamily="18" charset="0"/>
                      </a:rPr>
                      <m:t>&gt;</m:t>
                    </m:r>
                    <m:sSub>
                      <m:sSubPr>
                        <m:ctrlPr>
                          <a:rPr lang="en-IN" sz="2000" i="1">
                            <a:latin typeface="Cambria Math" panose="02040503050406030204" pitchFamily="18" charset="0"/>
                          </a:rPr>
                        </m:ctrlPr>
                      </m:sSubPr>
                      <m:e>
                        <m:r>
                          <a:rPr lang="en-IN" sz="2000" i="1">
                            <a:latin typeface="Cambria Math" panose="02040503050406030204" pitchFamily="18" charset="0"/>
                          </a:rPr>
                          <m:t>𝑡</m:t>
                        </m:r>
                      </m:e>
                      <m:sub>
                        <m:r>
                          <a:rPr lang="en-IN" sz="2000" i="1">
                            <a:latin typeface="Cambria Math" panose="02040503050406030204" pitchFamily="18" charset="0"/>
                          </a:rPr>
                          <m:t>𝛼</m:t>
                        </m:r>
                        <m:r>
                          <a:rPr lang="en-IN" sz="2000" i="1">
                            <a:latin typeface="Cambria Math" panose="02040503050406030204" pitchFamily="18" charset="0"/>
                          </a:rPr>
                          <m:t>,</m:t>
                        </m:r>
                        <m:r>
                          <a:rPr lang="en-IN" sz="2000" i="1">
                            <a:latin typeface="Cambria Math" panose="02040503050406030204" pitchFamily="18" charset="0"/>
                          </a:rPr>
                          <m:t>𝑛</m:t>
                        </m:r>
                        <m:r>
                          <a:rPr lang="en-IN" sz="2000" i="1">
                            <a:latin typeface="Cambria Math" panose="02040503050406030204" pitchFamily="18" charset="0"/>
                          </a:rPr>
                          <m:t>−1</m:t>
                        </m:r>
                      </m:sub>
                    </m:sSub>
                  </m:oMath>
                </a14:m>
                <a:r>
                  <a:rPr lang="en-IN" sz="2000" dirty="0"/>
                  <a:t>.</a:t>
                </a:r>
              </a:p>
              <a:p>
                <a:r>
                  <a:rPr lang="en-US" sz="2000" dirty="0"/>
                  <a:t>	The adjacent table gives the results of the paired t-tests carried out in the analysis.</a:t>
                </a:r>
                <a:endParaRPr lang="en-IN" sz="2000" dirty="0"/>
              </a:p>
              <a:p>
                <a:endParaRPr lang="en-IN"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549976" y="1867988"/>
                <a:ext cx="3512574" cy="3244883"/>
              </a:xfrm>
              <a:blipFill>
                <a:blip r:embed="rId2"/>
                <a:stretch>
                  <a:fillRect l="-4340" t="-3377" r="-50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2639727630"/>
                  </p:ext>
                </p:extLst>
              </p:nvPr>
            </p:nvGraphicFramePr>
            <p:xfrm>
              <a:off x="4598126" y="468269"/>
              <a:ext cx="6766832" cy="5477619"/>
            </p:xfrm>
            <a:graphic>
              <a:graphicData uri="http://schemas.openxmlformats.org/drawingml/2006/table">
                <a:tbl>
                  <a:tblPr firstRow="1" firstCol="1" bandRow="1">
                    <a:tableStyleId>{6E25E649-3F16-4E02-A733-19D2CDBF48F0}</a:tableStyleId>
                  </a:tblPr>
                  <a:tblGrid>
                    <a:gridCol w="1197026">
                      <a:extLst>
                        <a:ext uri="{9D8B030D-6E8A-4147-A177-3AD203B41FA5}">
                          <a16:colId xmlns:a16="http://schemas.microsoft.com/office/drawing/2014/main" val="2727780904"/>
                        </a:ext>
                      </a:extLst>
                    </a:gridCol>
                    <a:gridCol w="1352031">
                      <a:extLst>
                        <a:ext uri="{9D8B030D-6E8A-4147-A177-3AD203B41FA5}">
                          <a16:colId xmlns:a16="http://schemas.microsoft.com/office/drawing/2014/main" val="2164451200"/>
                        </a:ext>
                      </a:extLst>
                    </a:gridCol>
                    <a:gridCol w="1277125">
                      <a:extLst>
                        <a:ext uri="{9D8B030D-6E8A-4147-A177-3AD203B41FA5}">
                          <a16:colId xmlns:a16="http://schemas.microsoft.com/office/drawing/2014/main" val="802482200"/>
                        </a:ext>
                      </a:extLst>
                    </a:gridCol>
                    <a:gridCol w="958214">
                      <a:extLst>
                        <a:ext uri="{9D8B030D-6E8A-4147-A177-3AD203B41FA5}">
                          <a16:colId xmlns:a16="http://schemas.microsoft.com/office/drawing/2014/main" val="3652316189"/>
                        </a:ext>
                      </a:extLst>
                    </a:gridCol>
                    <a:gridCol w="778735">
                      <a:extLst>
                        <a:ext uri="{9D8B030D-6E8A-4147-A177-3AD203B41FA5}">
                          <a16:colId xmlns:a16="http://schemas.microsoft.com/office/drawing/2014/main" val="175317874"/>
                        </a:ext>
                      </a:extLst>
                    </a:gridCol>
                    <a:gridCol w="1203701">
                      <a:extLst>
                        <a:ext uri="{9D8B030D-6E8A-4147-A177-3AD203B41FA5}">
                          <a16:colId xmlns:a16="http://schemas.microsoft.com/office/drawing/2014/main" val="2968615376"/>
                        </a:ext>
                      </a:extLst>
                    </a:gridCol>
                  </a:tblGrid>
                  <a:tr h="1225985">
                    <a:tc>
                      <a:txBody>
                        <a:bodyPr/>
                        <a:lstStyle/>
                        <a:p>
                          <a:pPr algn="ctr">
                            <a:lnSpc>
                              <a:spcPct val="200000"/>
                            </a:lnSpc>
                            <a:spcAft>
                              <a:spcPts val="0"/>
                            </a:spcAft>
                          </a:pPr>
                          <a:r>
                            <a:rPr lang="en-IN" sz="1400" dirty="0">
                              <a:effectLst/>
                            </a:rPr>
                            <a:t>Samples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r>
                            <a:rPr lang="en-IN" sz="1400" dirty="0">
                              <a:effectLst/>
                            </a:rPr>
                            <a:t>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sSub>
                                  <m:sSubPr>
                                    <m:ctrlPr>
                                      <a:rPr lang="en-IN" sz="1400" i="1">
                                        <a:effectLst/>
                                        <a:latin typeface="Cambria Math" panose="02040503050406030204" pitchFamily="18" charset="0"/>
                                      </a:rPr>
                                    </m:ctrlPr>
                                  </m:sSubPr>
                                  <m:e>
                                    <m:r>
                                      <a:rPr lang="en-IN" sz="1400">
                                        <a:effectLst/>
                                        <a:latin typeface="Cambria Math" panose="02040503050406030204" pitchFamily="18" charset="0"/>
                                      </a:rPr>
                                      <m:t>𝑡</m:t>
                                    </m:r>
                                  </m:e>
                                  <m:sub>
                                    <m:r>
                                      <a:rPr lang="en-IN" sz="1400">
                                        <a:effectLst/>
                                        <a:latin typeface="Cambria Math" panose="02040503050406030204" pitchFamily="18" charset="0"/>
                                      </a:rPr>
                                      <m:t>𝑜𝑏𝑠</m:t>
                                    </m:r>
                                  </m:sub>
                                </m:sSub>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IN" sz="1400">
                              <a:effectLst/>
                            </a:rPr>
                            <a:t>Critical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Decision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7800454"/>
                      </a:ext>
                    </a:extLst>
                  </a:tr>
                  <a:tr h="601344">
                    <a:tc>
                      <a:txBody>
                        <a:bodyPr/>
                        <a:lstStyle/>
                        <a:p>
                          <a:pPr algn="ctr">
                            <a:lnSpc>
                              <a:spcPct val="200000"/>
                            </a:lnSpc>
                            <a:spcAft>
                              <a:spcPts val="0"/>
                            </a:spcAft>
                          </a:pPr>
                          <a:r>
                            <a:rPr lang="en-IN" sz="1400">
                              <a:effectLst/>
                            </a:rPr>
                            <a:t>2009-10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33.3±10.76</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18.0±10.17</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10</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4828520"/>
                      </a:ext>
                    </a:extLst>
                  </a:tr>
                  <a:tr h="601344">
                    <a:tc>
                      <a:txBody>
                        <a:bodyPr/>
                        <a:lstStyle/>
                        <a:p>
                          <a:pPr algn="ctr">
                            <a:lnSpc>
                              <a:spcPct val="200000"/>
                            </a:lnSpc>
                            <a:spcAft>
                              <a:spcPts val="0"/>
                            </a:spcAft>
                          </a:pPr>
                          <a:r>
                            <a:rPr lang="en-IN" sz="1400" dirty="0">
                              <a:effectLst/>
                            </a:rPr>
                            <a:t>2010-11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32.4±8.74</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19.05±5.74</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8.02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4955045"/>
                      </a:ext>
                    </a:extLst>
                  </a:tr>
                  <a:tr h="601344">
                    <a:tc>
                      <a:txBody>
                        <a:bodyPr/>
                        <a:lstStyle/>
                        <a:p>
                          <a:pPr algn="ctr">
                            <a:lnSpc>
                              <a:spcPct val="200000"/>
                            </a:lnSpc>
                            <a:spcAft>
                              <a:spcPts val="0"/>
                            </a:spcAft>
                          </a:pPr>
                          <a:r>
                            <a:rPr lang="en-IN" sz="1400" dirty="0">
                              <a:effectLst/>
                            </a:rPr>
                            <a:t>2011-12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30.3±10.96</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22.05±7.73</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4.95</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9320445"/>
                      </a:ext>
                    </a:extLst>
                  </a:tr>
                  <a:tr h="622457">
                    <a:tc>
                      <a:txBody>
                        <a:bodyPr/>
                        <a:lstStyle/>
                        <a:p>
                          <a:pPr algn="ctr">
                            <a:lnSpc>
                              <a:spcPct val="200000"/>
                            </a:lnSpc>
                            <a:spcAft>
                              <a:spcPts val="0"/>
                            </a:spcAft>
                          </a:pPr>
                          <a:r>
                            <a:rPr lang="en-IN" sz="1400" dirty="0">
                              <a:effectLst/>
                            </a:rPr>
                            <a:t>2012-13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30.3±9.44</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21.3±9.48</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6.31</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43931391"/>
                      </a:ext>
                    </a:extLst>
                  </a:tr>
                  <a:tr h="601344">
                    <a:tc>
                      <a:txBody>
                        <a:bodyPr/>
                        <a:lstStyle/>
                        <a:p>
                          <a:pPr algn="ctr">
                            <a:lnSpc>
                              <a:spcPct val="200000"/>
                            </a:lnSpc>
                            <a:spcAft>
                              <a:spcPts val="0"/>
                            </a:spcAft>
                          </a:pPr>
                          <a:r>
                            <a:rPr lang="en-IN" sz="1400" dirty="0">
                              <a:effectLst/>
                            </a:rPr>
                            <a:t>2014-15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30.45±9.14</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21.9±8.14</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6.7</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44585684"/>
                      </a:ext>
                    </a:extLst>
                  </a:tr>
                  <a:tr h="601344">
                    <a:tc>
                      <a:txBody>
                        <a:bodyPr/>
                        <a:lstStyle/>
                        <a:p>
                          <a:pPr algn="ctr">
                            <a:lnSpc>
                              <a:spcPct val="200000"/>
                            </a:lnSpc>
                            <a:spcAft>
                              <a:spcPts val="0"/>
                            </a:spcAft>
                          </a:pPr>
                          <a:r>
                            <a:rPr lang="en-IN" sz="1400" dirty="0">
                              <a:effectLst/>
                            </a:rPr>
                            <a:t>2015-16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28.9±8.28</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22.75±8.25</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4.67</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4732672"/>
                      </a:ext>
                    </a:extLst>
                  </a:tr>
                  <a:tr h="622457">
                    <a:tc>
                      <a:txBody>
                        <a:bodyPr/>
                        <a:lstStyle/>
                        <a:p>
                          <a:pPr algn="ctr">
                            <a:lnSpc>
                              <a:spcPct val="200000"/>
                            </a:lnSpc>
                            <a:spcAft>
                              <a:spcPts val="0"/>
                            </a:spcAft>
                          </a:pPr>
                          <a:r>
                            <a:rPr lang="en-IN" sz="1400" dirty="0">
                              <a:effectLst/>
                            </a:rPr>
                            <a:t>2016-17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32.25±10.55</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20.55±11.11</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6.03</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1.72</m:t>
                                </m:r>
                              </m:oMath>
                            </m:oMathPara>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4356176"/>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2639727630"/>
                  </p:ext>
                </p:extLst>
              </p:nvPr>
            </p:nvGraphicFramePr>
            <p:xfrm>
              <a:off x="4598126" y="468269"/>
              <a:ext cx="6766832" cy="5477619"/>
            </p:xfrm>
            <a:graphic>
              <a:graphicData uri="http://schemas.openxmlformats.org/drawingml/2006/table">
                <a:tbl>
                  <a:tblPr firstRow="1" firstCol="1" bandRow="1">
                    <a:tableStyleId>{6E25E649-3F16-4E02-A733-19D2CDBF48F0}</a:tableStyleId>
                  </a:tblPr>
                  <a:tblGrid>
                    <a:gridCol w="1197026">
                      <a:extLst>
                        <a:ext uri="{9D8B030D-6E8A-4147-A177-3AD203B41FA5}">
                          <a16:colId xmlns:a16="http://schemas.microsoft.com/office/drawing/2014/main" val="2727780904"/>
                        </a:ext>
                      </a:extLst>
                    </a:gridCol>
                    <a:gridCol w="1352031">
                      <a:extLst>
                        <a:ext uri="{9D8B030D-6E8A-4147-A177-3AD203B41FA5}">
                          <a16:colId xmlns:a16="http://schemas.microsoft.com/office/drawing/2014/main" val="2164451200"/>
                        </a:ext>
                      </a:extLst>
                    </a:gridCol>
                    <a:gridCol w="1277125">
                      <a:extLst>
                        <a:ext uri="{9D8B030D-6E8A-4147-A177-3AD203B41FA5}">
                          <a16:colId xmlns:a16="http://schemas.microsoft.com/office/drawing/2014/main" val="802482200"/>
                        </a:ext>
                      </a:extLst>
                    </a:gridCol>
                    <a:gridCol w="958214">
                      <a:extLst>
                        <a:ext uri="{9D8B030D-6E8A-4147-A177-3AD203B41FA5}">
                          <a16:colId xmlns:a16="http://schemas.microsoft.com/office/drawing/2014/main" val="3652316189"/>
                        </a:ext>
                      </a:extLst>
                    </a:gridCol>
                    <a:gridCol w="778735">
                      <a:extLst>
                        <a:ext uri="{9D8B030D-6E8A-4147-A177-3AD203B41FA5}">
                          <a16:colId xmlns:a16="http://schemas.microsoft.com/office/drawing/2014/main" val="175317874"/>
                        </a:ext>
                      </a:extLst>
                    </a:gridCol>
                    <a:gridCol w="1203701">
                      <a:extLst>
                        <a:ext uri="{9D8B030D-6E8A-4147-A177-3AD203B41FA5}">
                          <a16:colId xmlns:a16="http://schemas.microsoft.com/office/drawing/2014/main" val="2968615376"/>
                        </a:ext>
                      </a:extLst>
                    </a:gridCol>
                  </a:tblGrid>
                  <a:tr h="1225985">
                    <a:tc>
                      <a:txBody>
                        <a:bodyPr/>
                        <a:lstStyle/>
                        <a:p>
                          <a:pPr algn="ctr">
                            <a:lnSpc>
                              <a:spcPct val="200000"/>
                            </a:lnSpc>
                            <a:spcAft>
                              <a:spcPts val="0"/>
                            </a:spcAft>
                          </a:pPr>
                          <a:r>
                            <a:rPr lang="en-IN" sz="1400" dirty="0">
                              <a:effectLst/>
                            </a:rPr>
                            <a:t>Samples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Home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lnSpc>
                              <a:spcPct val="200000"/>
                            </a:lnSpc>
                            <a:spcAft>
                              <a:spcPts val="0"/>
                            </a:spcAft>
                          </a:pPr>
                          <a:r>
                            <a:rPr lang="en-IN" sz="1400" dirty="0">
                              <a:effectLst/>
                            </a:rPr>
                            <a:t>Away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397468" t="-995" r="-206962" b="-349254"/>
                          </a:stretch>
                        </a:blipFill>
                      </a:tcPr>
                    </a:tc>
                    <a:tc>
                      <a:txBody>
                        <a:bodyPr/>
                        <a:lstStyle/>
                        <a:p>
                          <a:pPr algn="ctr">
                            <a:lnSpc>
                              <a:spcPct val="200000"/>
                            </a:lnSpc>
                            <a:spcAft>
                              <a:spcPts val="0"/>
                            </a:spcAft>
                          </a:pPr>
                          <a:r>
                            <a:rPr lang="en-IN" sz="1400">
                              <a:effectLst/>
                            </a:rPr>
                            <a:t>Critical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200000"/>
                            </a:lnSpc>
                            <a:spcAft>
                              <a:spcPts val="0"/>
                            </a:spcAft>
                          </a:pPr>
                          <a:r>
                            <a:rPr lang="en-IN" sz="1400" dirty="0">
                              <a:effectLst/>
                            </a:rPr>
                            <a:t>Decision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7800454"/>
                      </a:ext>
                    </a:extLst>
                  </a:tr>
                  <a:tr h="601344">
                    <a:tc>
                      <a:txBody>
                        <a:bodyPr/>
                        <a:lstStyle/>
                        <a:p>
                          <a:pPr algn="ctr">
                            <a:lnSpc>
                              <a:spcPct val="200000"/>
                            </a:lnSpc>
                            <a:spcAft>
                              <a:spcPts val="0"/>
                            </a:spcAft>
                          </a:pPr>
                          <a:r>
                            <a:rPr lang="en-IN" sz="1400">
                              <a:effectLst/>
                            </a:rPr>
                            <a:t>2009-10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205051" r="-312613" b="-609091"/>
                          </a:stretch>
                        </a:blipFill>
                      </a:tcPr>
                    </a:tc>
                    <a:tc>
                      <a:txBody>
                        <a:bodyPr/>
                        <a:lstStyle/>
                        <a:p>
                          <a:endParaRPr lang="en-US"/>
                        </a:p>
                      </a:txBody>
                      <a:tcPr marL="68580" marR="68580" marT="0" marB="0" anchor="ctr">
                        <a:blipFill>
                          <a:blip r:embed="rId3"/>
                          <a:stretch>
                            <a:fillRect l="-200478" t="-205051" r="-232057" b="-609091"/>
                          </a:stretch>
                        </a:blipFill>
                      </a:tcPr>
                    </a:tc>
                    <a:tc>
                      <a:txBody>
                        <a:bodyPr/>
                        <a:lstStyle/>
                        <a:p>
                          <a:endParaRPr lang="en-US"/>
                        </a:p>
                      </a:txBody>
                      <a:tcPr marL="68580" marR="68580" marT="0" marB="0" anchor="ctr">
                        <a:blipFill>
                          <a:blip r:embed="rId3"/>
                          <a:stretch>
                            <a:fillRect l="-397468" t="-205051" r="-206962" b="-60909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205051" r="-157480" b="-60909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4828520"/>
                      </a:ext>
                    </a:extLst>
                  </a:tr>
                  <a:tr h="601344">
                    <a:tc>
                      <a:txBody>
                        <a:bodyPr/>
                        <a:lstStyle/>
                        <a:p>
                          <a:pPr algn="ctr">
                            <a:lnSpc>
                              <a:spcPct val="200000"/>
                            </a:lnSpc>
                            <a:spcAft>
                              <a:spcPts val="0"/>
                            </a:spcAft>
                          </a:pPr>
                          <a:r>
                            <a:rPr lang="en-IN" sz="1400" dirty="0">
                              <a:effectLst/>
                            </a:rPr>
                            <a:t>2010-11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305051" r="-312613" b="-509091"/>
                          </a:stretch>
                        </a:blipFill>
                      </a:tcPr>
                    </a:tc>
                    <a:tc>
                      <a:txBody>
                        <a:bodyPr/>
                        <a:lstStyle/>
                        <a:p>
                          <a:endParaRPr lang="en-US"/>
                        </a:p>
                      </a:txBody>
                      <a:tcPr marL="68580" marR="68580" marT="0" marB="0" anchor="ctr">
                        <a:blipFill>
                          <a:blip r:embed="rId3"/>
                          <a:stretch>
                            <a:fillRect l="-200478" t="-305051" r="-232057" b="-509091"/>
                          </a:stretch>
                        </a:blipFill>
                      </a:tcPr>
                    </a:tc>
                    <a:tc>
                      <a:txBody>
                        <a:bodyPr/>
                        <a:lstStyle/>
                        <a:p>
                          <a:endParaRPr lang="en-US"/>
                        </a:p>
                      </a:txBody>
                      <a:tcPr marL="68580" marR="68580" marT="0" marB="0" anchor="ctr">
                        <a:blipFill>
                          <a:blip r:embed="rId3"/>
                          <a:stretch>
                            <a:fillRect l="-397468" t="-305051" r="-206962" b="-50909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305051" r="-157480" b="-50909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4955045"/>
                      </a:ext>
                    </a:extLst>
                  </a:tr>
                  <a:tr h="601344">
                    <a:tc>
                      <a:txBody>
                        <a:bodyPr/>
                        <a:lstStyle/>
                        <a:p>
                          <a:pPr algn="ctr">
                            <a:lnSpc>
                              <a:spcPct val="200000"/>
                            </a:lnSpc>
                            <a:spcAft>
                              <a:spcPts val="0"/>
                            </a:spcAft>
                          </a:pPr>
                          <a:r>
                            <a:rPr lang="en-IN" sz="1400" dirty="0">
                              <a:effectLst/>
                            </a:rPr>
                            <a:t>2011-12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405051" r="-312613" b="-409091"/>
                          </a:stretch>
                        </a:blipFill>
                      </a:tcPr>
                    </a:tc>
                    <a:tc>
                      <a:txBody>
                        <a:bodyPr/>
                        <a:lstStyle/>
                        <a:p>
                          <a:endParaRPr lang="en-US"/>
                        </a:p>
                      </a:txBody>
                      <a:tcPr marL="68580" marR="68580" marT="0" marB="0" anchor="ctr">
                        <a:blipFill>
                          <a:blip r:embed="rId3"/>
                          <a:stretch>
                            <a:fillRect l="-200478" t="-405051" r="-232057" b="-409091"/>
                          </a:stretch>
                        </a:blipFill>
                      </a:tcPr>
                    </a:tc>
                    <a:tc>
                      <a:txBody>
                        <a:bodyPr/>
                        <a:lstStyle/>
                        <a:p>
                          <a:endParaRPr lang="en-US"/>
                        </a:p>
                      </a:txBody>
                      <a:tcPr marL="68580" marR="68580" marT="0" marB="0" anchor="ctr">
                        <a:blipFill>
                          <a:blip r:embed="rId3"/>
                          <a:stretch>
                            <a:fillRect l="-397468" t="-405051" r="-206962" b="-40909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405051" r="-157480" b="-40909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9320445"/>
                      </a:ext>
                    </a:extLst>
                  </a:tr>
                  <a:tr h="622457">
                    <a:tc>
                      <a:txBody>
                        <a:bodyPr/>
                        <a:lstStyle/>
                        <a:p>
                          <a:pPr algn="ctr">
                            <a:lnSpc>
                              <a:spcPct val="200000"/>
                            </a:lnSpc>
                            <a:spcAft>
                              <a:spcPts val="0"/>
                            </a:spcAft>
                          </a:pPr>
                          <a:r>
                            <a:rPr lang="en-IN" sz="1400" dirty="0">
                              <a:effectLst/>
                            </a:rPr>
                            <a:t>2012-13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490196" r="-312613" b="-297059"/>
                          </a:stretch>
                        </a:blipFill>
                      </a:tcPr>
                    </a:tc>
                    <a:tc>
                      <a:txBody>
                        <a:bodyPr/>
                        <a:lstStyle/>
                        <a:p>
                          <a:endParaRPr lang="en-US"/>
                        </a:p>
                      </a:txBody>
                      <a:tcPr marL="68580" marR="68580" marT="0" marB="0" anchor="ctr">
                        <a:blipFill>
                          <a:blip r:embed="rId3"/>
                          <a:stretch>
                            <a:fillRect l="-200478" t="-490196" r="-232057" b="-297059"/>
                          </a:stretch>
                        </a:blipFill>
                      </a:tcPr>
                    </a:tc>
                    <a:tc>
                      <a:txBody>
                        <a:bodyPr/>
                        <a:lstStyle/>
                        <a:p>
                          <a:endParaRPr lang="en-US"/>
                        </a:p>
                      </a:txBody>
                      <a:tcPr marL="68580" marR="68580" marT="0" marB="0" anchor="ctr">
                        <a:blipFill>
                          <a:blip r:embed="rId3"/>
                          <a:stretch>
                            <a:fillRect l="-397468" t="-490196" r="-206962" b="-297059"/>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490196" r="-157480" b="-297059"/>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43931391"/>
                      </a:ext>
                    </a:extLst>
                  </a:tr>
                  <a:tr h="601344">
                    <a:tc>
                      <a:txBody>
                        <a:bodyPr/>
                        <a:lstStyle/>
                        <a:p>
                          <a:pPr algn="ctr">
                            <a:lnSpc>
                              <a:spcPct val="200000"/>
                            </a:lnSpc>
                            <a:spcAft>
                              <a:spcPts val="0"/>
                            </a:spcAft>
                          </a:pPr>
                          <a:r>
                            <a:rPr lang="en-IN" sz="1400" dirty="0">
                              <a:effectLst/>
                            </a:rPr>
                            <a:t>2014-15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608081" r="-312613" b="-206061"/>
                          </a:stretch>
                        </a:blipFill>
                      </a:tcPr>
                    </a:tc>
                    <a:tc>
                      <a:txBody>
                        <a:bodyPr/>
                        <a:lstStyle/>
                        <a:p>
                          <a:endParaRPr lang="en-US"/>
                        </a:p>
                      </a:txBody>
                      <a:tcPr marL="68580" marR="68580" marT="0" marB="0" anchor="ctr">
                        <a:blipFill>
                          <a:blip r:embed="rId3"/>
                          <a:stretch>
                            <a:fillRect l="-200478" t="-608081" r="-232057" b="-206061"/>
                          </a:stretch>
                        </a:blipFill>
                      </a:tcPr>
                    </a:tc>
                    <a:tc>
                      <a:txBody>
                        <a:bodyPr/>
                        <a:lstStyle/>
                        <a:p>
                          <a:endParaRPr lang="en-US"/>
                        </a:p>
                      </a:txBody>
                      <a:tcPr marL="68580" marR="68580" marT="0" marB="0" anchor="ctr">
                        <a:blipFill>
                          <a:blip r:embed="rId3"/>
                          <a:stretch>
                            <a:fillRect l="-397468" t="-608081" r="-206962" b="-20606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608081" r="-157480" b="-20606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44585684"/>
                      </a:ext>
                    </a:extLst>
                  </a:tr>
                  <a:tr h="601344">
                    <a:tc>
                      <a:txBody>
                        <a:bodyPr/>
                        <a:lstStyle/>
                        <a:p>
                          <a:pPr algn="ctr">
                            <a:lnSpc>
                              <a:spcPct val="200000"/>
                            </a:lnSpc>
                            <a:spcAft>
                              <a:spcPts val="0"/>
                            </a:spcAft>
                          </a:pPr>
                          <a:r>
                            <a:rPr lang="en-IN" sz="1400" dirty="0">
                              <a:effectLst/>
                            </a:rPr>
                            <a:t>2015-16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708081" r="-312613" b="-106061"/>
                          </a:stretch>
                        </a:blipFill>
                      </a:tcPr>
                    </a:tc>
                    <a:tc>
                      <a:txBody>
                        <a:bodyPr/>
                        <a:lstStyle/>
                        <a:p>
                          <a:endParaRPr lang="en-US"/>
                        </a:p>
                      </a:txBody>
                      <a:tcPr marL="68580" marR="68580" marT="0" marB="0" anchor="ctr">
                        <a:blipFill>
                          <a:blip r:embed="rId3"/>
                          <a:stretch>
                            <a:fillRect l="-200478" t="-708081" r="-232057" b="-106061"/>
                          </a:stretch>
                        </a:blipFill>
                      </a:tcPr>
                    </a:tc>
                    <a:tc>
                      <a:txBody>
                        <a:bodyPr/>
                        <a:lstStyle/>
                        <a:p>
                          <a:endParaRPr lang="en-US"/>
                        </a:p>
                      </a:txBody>
                      <a:tcPr marL="68580" marR="68580" marT="0" marB="0" anchor="ctr">
                        <a:blipFill>
                          <a:blip r:embed="rId3"/>
                          <a:stretch>
                            <a:fillRect l="-397468" t="-708081" r="-206962" b="-10606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708081" r="-157480" b="-10606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4732672"/>
                      </a:ext>
                    </a:extLst>
                  </a:tr>
                  <a:tr h="622457">
                    <a:tc>
                      <a:txBody>
                        <a:bodyPr/>
                        <a:lstStyle/>
                        <a:p>
                          <a:pPr algn="ctr">
                            <a:lnSpc>
                              <a:spcPct val="200000"/>
                            </a:lnSpc>
                            <a:spcAft>
                              <a:spcPts val="0"/>
                            </a:spcAft>
                          </a:pPr>
                          <a:r>
                            <a:rPr lang="en-IN" sz="1400" dirty="0">
                              <a:effectLst/>
                            </a:rPr>
                            <a:t>2016-17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blipFill>
                          <a:blip r:embed="rId3"/>
                          <a:stretch>
                            <a:fillRect l="-88739" t="-784314" r="-312613" b="-2941"/>
                          </a:stretch>
                        </a:blipFill>
                      </a:tcPr>
                    </a:tc>
                    <a:tc>
                      <a:txBody>
                        <a:bodyPr/>
                        <a:lstStyle/>
                        <a:p>
                          <a:endParaRPr lang="en-US"/>
                        </a:p>
                      </a:txBody>
                      <a:tcPr marL="68580" marR="68580" marT="0" marB="0" anchor="ctr">
                        <a:blipFill>
                          <a:blip r:embed="rId3"/>
                          <a:stretch>
                            <a:fillRect l="-200478" t="-784314" r="-232057" b="-2941"/>
                          </a:stretch>
                        </a:blipFill>
                      </a:tcPr>
                    </a:tc>
                    <a:tc>
                      <a:txBody>
                        <a:bodyPr/>
                        <a:lstStyle/>
                        <a:p>
                          <a:endParaRPr lang="en-US"/>
                        </a:p>
                      </a:txBody>
                      <a:tcPr marL="68580" marR="68580" marT="0" marB="0" anchor="ctr">
                        <a:blipFill>
                          <a:blip r:embed="rId3"/>
                          <a:stretch>
                            <a:fillRect l="-397468" t="-784314" r="-206962" b="-2941"/>
                          </a:stretch>
                        </a:blipFill>
                      </a:tcPr>
                    </a:tc>
                    <a:tc>
                      <a:txBody>
                        <a:bodyPr/>
                        <a:lstStyle/>
                        <a:p>
                          <a:endParaRPr lang="en-US"/>
                        </a:p>
                      </a:txBody>
                      <a:tcPr marL="68580" marR="68580" marT="0" marB="0" anchor="ctr">
                        <a:lnR w="12700" cap="flat" cmpd="sng" algn="ctr">
                          <a:solidFill>
                            <a:schemeClr val="tx1"/>
                          </a:solidFill>
                          <a:prstDash val="solid"/>
                          <a:round/>
                          <a:headEnd type="none" w="med" len="med"/>
                          <a:tailEnd type="none" w="med" len="med"/>
                        </a:lnR>
                        <a:blipFill>
                          <a:blip r:embed="rId3"/>
                          <a:stretch>
                            <a:fillRect l="-618898" t="-784314" r="-157480" b="-2941"/>
                          </a:stretch>
                        </a:blipFill>
                      </a:tcPr>
                    </a:tc>
                    <a:tc>
                      <a:txBody>
                        <a:bodyPr/>
                        <a:lstStyle/>
                        <a:p>
                          <a:pPr algn="ctr">
                            <a:lnSpc>
                              <a:spcPct val="200000"/>
                            </a:lnSpc>
                            <a:spcAft>
                              <a:spcPts val="0"/>
                            </a:spcAft>
                          </a:pPr>
                          <a:r>
                            <a:rPr lang="en-IN" sz="1400" dirty="0">
                              <a:effectLst/>
                            </a:rPr>
                            <a:t>Reject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4356176"/>
                      </a:ext>
                    </a:extLst>
                  </a:tr>
                </a:tbl>
              </a:graphicData>
            </a:graphic>
          </p:graphicFrame>
        </mc:Fallback>
      </mc:AlternateContent>
    </p:spTree>
    <p:extLst>
      <p:ext uri="{BB962C8B-B14F-4D97-AF65-F5344CB8AC3E}">
        <p14:creationId xmlns:p14="http://schemas.microsoft.com/office/powerpoint/2010/main" val="3146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11" y="5845243"/>
            <a:ext cx="8098972" cy="432000"/>
          </a:xfrm>
        </p:spPr>
        <p:txBody>
          <a:bodyPr/>
          <a:lstStyle/>
          <a:p>
            <a:r>
              <a:rPr lang="en-US" sz="2400" i="1" dirty="0"/>
              <a:t>Figure showing the average home advantage indices w.r.t the finishing positions</a:t>
            </a:r>
            <a:endParaRPr lang="en-IN" sz="2400" i="1" dirty="0"/>
          </a:p>
        </p:txBody>
      </p:sp>
      <p:pic>
        <p:nvPicPr>
          <p:cNvPr id="5" name="Content Placeholder 4"/>
          <p:cNvPicPr>
            <a:picLocks noGrp="1" noChangeAspect="1"/>
          </p:cNvPicPr>
          <p:nvPr>
            <p:ph idx="1"/>
          </p:nvPr>
        </p:nvPicPr>
        <p:blipFill>
          <a:blip r:embed="rId2"/>
          <a:stretch>
            <a:fillRect/>
          </a:stretch>
        </p:blipFill>
        <p:spPr>
          <a:xfrm>
            <a:off x="2809875" y="1281552"/>
            <a:ext cx="6569255" cy="4396770"/>
          </a:xfrm>
          <a:prstGeom prst="rect">
            <a:avLst/>
          </a:prstGeom>
          <a:ln>
            <a:noFill/>
          </a:ln>
          <a:effectLst>
            <a:outerShdw blurRad="190500" algn="tl" rotWithShape="0">
              <a:srgbClr val="000000">
                <a:alpha val="70000"/>
              </a:srgbClr>
            </a:outerShdw>
          </a:effectLst>
        </p:spPr>
      </p:pic>
      <p:sp>
        <p:nvSpPr>
          <p:cNvPr id="4" name="Slide Number Placeholder 3"/>
          <p:cNvSpPr>
            <a:spLocks noGrp="1"/>
          </p:cNvSpPr>
          <p:nvPr>
            <p:ph type="sldNum" sz="quarter" idx="33"/>
          </p:nvPr>
        </p:nvSpPr>
        <p:spPr/>
        <p:txBody>
          <a:bodyPr/>
          <a:lstStyle/>
          <a:p>
            <a:fld id="{19B51A1E-902D-48AF-9020-955120F399B6}" type="slidenum">
              <a:rPr lang="en-ZA" smtClean="0"/>
              <a:pPr/>
              <a:t>15</a:t>
            </a:fld>
            <a:endParaRPr lang="en-ZA" dirty="0"/>
          </a:p>
        </p:txBody>
      </p:sp>
      <p:sp>
        <p:nvSpPr>
          <p:cNvPr id="3" name="TextBox 2">
            <a:extLst>
              <a:ext uri="{FF2B5EF4-FFF2-40B4-BE49-F238E27FC236}">
                <a16:creationId xmlns:a16="http://schemas.microsoft.com/office/drawing/2014/main" id="{2606E98F-1B1A-45ED-B386-25E36BE47481}"/>
              </a:ext>
            </a:extLst>
          </p:cNvPr>
          <p:cNvSpPr txBox="1"/>
          <p:nvPr/>
        </p:nvSpPr>
        <p:spPr>
          <a:xfrm>
            <a:off x="386814" y="426356"/>
            <a:ext cx="2914650" cy="1200329"/>
          </a:xfrm>
          <a:prstGeom prst="rect">
            <a:avLst/>
          </a:prstGeom>
          <a:noFill/>
        </p:spPr>
        <p:txBody>
          <a:bodyPr wrap="square" rtlCol="0">
            <a:spAutoFit/>
          </a:bodyPr>
          <a:lstStyle/>
          <a:p>
            <a:r>
              <a:rPr lang="en-IN" sz="3600" dirty="0">
                <a:latin typeface="+mj-lt"/>
              </a:rPr>
              <a:t>Team ability:</a:t>
            </a:r>
          </a:p>
          <a:p>
            <a:endParaRPr lang="en-IN" sz="3600" dirty="0">
              <a:latin typeface="+mj-lt"/>
            </a:endParaRPr>
          </a:p>
        </p:txBody>
      </p:sp>
    </p:spTree>
    <p:extLst>
      <p:ext uri="{BB962C8B-B14F-4D97-AF65-F5344CB8AC3E}">
        <p14:creationId xmlns:p14="http://schemas.microsoft.com/office/powerpoint/2010/main" val="4880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9860" y="5845243"/>
            <a:ext cx="8974182" cy="432000"/>
          </a:xfrm>
        </p:spPr>
        <p:txBody>
          <a:bodyPr/>
          <a:lstStyle/>
          <a:p>
            <a:r>
              <a:rPr lang="en-US" sz="2400" i="1" dirty="0"/>
              <a:t>Figure showing the average home advantage indices w.r.t each season</a:t>
            </a:r>
            <a:endParaRPr lang="en-IN" sz="2400" i="1"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16</a:t>
            </a:fld>
            <a:endParaRPr lang="en-ZA" dirty="0"/>
          </a:p>
        </p:txBody>
      </p:sp>
      <p:sp>
        <p:nvSpPr>
          <p:cNvPr id="6" name="Rectangle 5">
            <a:extLst>
              <a:ext uri="{FF2B5EF4-FFF2-40B4-BE49-F238E27FC236}">
                <a16:creationId xmlns:a16="http://schemas.microsoft.com/office/drawing/2014/main" id="{5BA41FF1-A161-404C-873F-569EEFCE3A05}"/>
              </a:ext>
            </a:extLst>
          </p:cNvPr>
          <p:cNvSpPr/>
          <p:nvPr/>
        </p:nvSpPr>
        <p:spPr>
          <a:xfrm>
            <a:off x="372238" y="579561"/>
            <a:ext cx="2595582" cy="646331"/>
          </a:xfrm>
          <a:prstGeom prst="rect">
            <a:avLst/>
          </a:prstGeom>
        </p:spPr>
        <p:txBody>
          <a:bodyPr wrap="none">
            <a:spAutoFit/>
          </a:bodyPr>
          <a:lstStyle/>
          <a:p>
            <a:r>
              <a:rPr lang="en-IN" sz="3600" dirty="0">
                <a:solidFill>
                  <a:prstClr val="black"/>
                </a:solidFill>
                <a:latin typeface="Corbel"/>
              </a:rPr>
              <a:t>Time trends:</a:t>
            </a:r>
            <a:endParaRPr lang="en-IN" dirty="0"/>
          </a:p>
        </p:txBody>
      </p:sp>
      <p:pic>
        <p:nvPicPr>
          <p:cNvPr id="9" name="Content Placeholder 8">
            <a:extLst>
              <a:ext uri="{FF2B5EF4-FFF2-40B4-BE49-F238E27FC236}">
                <a16:creationId xmlns:a16="http://schemas.microsoft.com/office/drawing/2014/main" id="{F5FA6435-D2E9-46F1-AD8E-EEBF7390D963}"/>
              </a:ext>
            </a:extLst>
          </p:cNvPr>
          <p:cNvPicPr>
            <a:picLocks noGrp="1" noChangeAspect="1"/>
          </p:cNvPicPr>
          <p:nvPr>
            <p:ph idx="1"/>
          </p:nvPr>
        </p:nvPicPr>
        <p:blipFill>
          <a:blip r:embed="rId2"/>
          <a:stretch>
            <a:fillRect/>
          </a:stretch>
        </p:blipFill>
        <p:spPr>
          <a:xfrm>
            <a:off x="2646925" y="1332411"/>
            <a:ext cx="6763387" cy="45128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63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tretch>
            <a:fillRect/>
          </a:stretch>
        </p:blipFill>
        <p:spPr>
          <a:xfrm>
            <a:off x="0" y="1"/>
            <a:ext cx="10439680" cy="6858000"/>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3797299"/>
            <a:ext cx="804898" cy="2271707"/>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bg1">
              <a:lumMod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220075" y="3276600"/>
            <a:ext cx="3617358" cy="2271706"/>
          </a:xfrm>
        </p:spPr>
        <p:txBody>
          <a:bodyPr/>
          <a:lstStyle/>
          <a:p>
            <a:pPr algn="ctr"/>
            <a:br>
              <a:rPr lang="en-ZA" dirty="0"/>
            </a:br>
            <a:r>
              <a:rPr lang="en-ZA" dirty="0"/>
              <a:t>Conclusions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415686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3927CD5-0185-4288-8B7E-F7561F44CC2A}"/>
              </a:ext>
            </a:extLst>
          </p:cNvPr>
          <p:cNvGraphicFramePr>
            <a:graphicFrameLocks noGrp="1"/>
          </p:cNvGraphicFramePr>
          <p:nvPr>
            <p:ph idx="1"/>
            <p:extLst>
              <p:ext uri="{D42A27DB-BD31-4B8C-83A1-F6EECF244321}">
                <p14:modId xmlns:p14="http://schemas.microsoft.com/office/powerpoint/2010/main" val="2391020170"/>
              </p:ext>
            </p:extLst>
          </p:nvPr>
        </p:nvGraphicFramePr>
        <p:xfrm>
          <a:off x="431800" y="766618"/>
          <a:ext cx="11328400" cy="5583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4A4084D-3F77-453B-958E-116335E4FE80}"/>
              </a:ext>
            </a:extLst>
          </p:cNvPr>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10" name="Picture 9">
            <a:extLst>
              <a:ext uri="{FF2B5EF4-FFF2-40B4-BE49-F238E27FC236}">
                <a16:creationId xmlns:a16="http://schemas.microsoft.com/office/drawing/2014/main" id="{BDC95820-50D3-4836-9AB4-B32CFA974A5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8329" y="1456003"/>
            <a:ext cx="894215" cy="894215"/>
          </a:xfrm>
          <a:prstGeom prst="rect">
            <a:avLst/>
          </a:prstGeom>
        </p:spPr>
      </p:pic>
      <p:pic>
        <p:nvPicPr>
          <p:cNvPr id="12" name="Picture 11">
            <a:extLst>
              <a:ext uri="{FF2B5EF4-FFF2-40B4-BE49-F238E27FC236}">
                <a16:creationId xmlns:a16="http://schemas.microsoft.com/office/drawing/2014/main" id="{F221F120-13CF-43C8-BDE1-90293060A6BE}"/>
              </a:ext>
            </a:extLst>
          </p:cNvPr>
          <p:cNvPicPr>
            <a:picLocks noChangeAspect="1"/>
          </p:cNvPicPr>
          <p:nvPr/>
        </p:nvPicPr>
        <p:blipFill>
          <a:blip r:embed="rId9"/>
          <a:stretch>
            <a:fillRect/>
          </a:stretch>
        </p:blipFill>
        <p:spPr>
          <a:xfrm>
            <a:off x="1184047" y="3139825"/>
            <a:ext cx="894215" cy="894215"/>
          </a:xfrm>
          <a:prstGeom prst="rect">
            <a:avLst/>
          </a:prstGeom>
        </p:spPr>
      </p:pic>
      <p:pic>
        <p:nvPicPr>
          <p:cNvPr id="20" name="Picture 19">
            <a:extLst>
              <a:ext uri="{FF2B5EF4-FFF2-40B4-BE49-F238E27FC236}">
                <a16:creationId xmlns:a16="http://schemas.microsoft.com/office/drawing/2014/main" id="{7B5A727F-2F6A-41AE-B447-B18676A1263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22453" y="4892070"/>
            <a:ext cx="923187" cy="766618"/>
          </a:xfrm>
          <a:prstGeom prst="rect">
            <a:avLst/>
          </a:prstGeom>
        </p:spPr>
      </p:pic>
    </p:spTree>
    <p:extLst>
      <p:ext uri="{BB962C8B-B14F-4D97-AF65-F5344CB8AC3E}">
        <p14:creationId xmlns:p14="http://schemas.microsoft.com/office/powerpoint/2010/main" val="279899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4FFC8D9-CC60-4F47-B459-F47B906993CA}"/>
                                            </p:graphicEl>
                                          </p:spTgt>
                                        </p:tgtEl>
                                        <p:attrNameLst>
                                          <p:attrName>style.visibility</p:attrName>
                                        </p:attrNameLst>
                                      </p:cBhvr>
                                      <p:to>
                                        <p:strVal val="visible"/>
                                      </p:to>
                                    </p:set>
                                    <p:animEffect transition="in" filter="fade">
                                      <p:cBhvr>
                                        <p:cTn id="7" dur="500"/>
                                        <p:tgtEl>
                                          <p:spTgt spid="5">
                                            <p:graphicEl>
                                              <a:dgm id="{A4FFC8D9-CC60-4F47-B459-F47B906993C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26C01D1-4F80-4142-B4EB-490F90A9B21E}"/>
                                            </p:graphicEl>
                                          </p:spTgt>
                                        </p:tgtEl>
                                        <p:attrNameLst>
                                          <p:attrName>style.visibility</p:attrName>
                                        </p:attrNameLst>
                                      </p:cBhvr>
                                      <p:to>
                                        <p:strVal val="visible"/>
                                      </p:to>
                                    </p:set>
                                    <p:animEffect transition="in" filter="fade">
                                      <p:cBhvr>
                                        <p:cTn id="10" dur="500"/>
                                        <p:tgtEl>
                                          <p:spTgt spid="5">
                                            <p:graphicEl>
                                              <a:dgm id="{926C01D1-4F80-4142-B4EB-490F90A9B21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24B35985-A131-4C62-A9E7-F5B0073B6BBC}"/>
                                            </p:graphicEl>
                                          </p:spTgt>
                                        </p:tgtEl>
                                        <p:attrNameLst>
                                          <p:attrName>style.visibility</p:attrName>
                                        </p:attrNameLst>
                                      </p:cBhvr>
                                      <p:to>
                                        <p:strVal val="visible"/>
                                      </p:to>
                                    </p:set>
                                    <p:animEffect transition="in" filter="fade">
                                      <p:cBhvr>
                                        <p:cTn id="13" dur="500"/>
                                        <p:tgtEl>
                                          <p:spTgt spid="5">
                                            <p:graphicEl>
                                              <a:dgm id="{24B35985-A131-4C62-A9E7-F5B0073B6BBC}"/>
                                            </p:graphic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7801F5EF-7834-45F3-B0FD-5BD0FE5D040A}"/>
                                            </p:graphicEl>
                                          </p:spTgt>
                                        </p:tgtEl>
                                        <p:attrNameLst>
                                          <p:attrName>style.visibility</p:attrName>
                                        </p:attrNameLst>
                                      </p:cBhvr>
                                      <p:to>
                                        <p:strVal val="visible"/>
                                      </p:to>
                                    </p:set>
                                    <p:animEffect transition="in" filter="fade">
                                      <p:cBhvr>
                                        <p:cTn id="22" dur="500"/>
                                        <p:tgtEl>
                                          <p:spTgt spid="5">
                                            <p:graphicEl>
                                              <a:dgm id="{7801F5EF-7834-45F3-B0FD-5BD0FE5D040A}"/>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98CB38DB-A3F3-4669-BA11-98A20B02D10B}"/>
                                            </p:graphicEl>
                                          </p:spTgt>
                                        </p:tgtEl>
                                        <p:attrNameLst>
                                          <p:attrName>style.visibility</p:attrName>
                                        </p:attrNameLst>
                                      </p:cBhvr>
                                      <p:to>
                                        <p:strVal val="visible"/>
                                      </p:to>
                                    </p:set>
                                    <p:animEffect transition="in" filter="fade">
                                      <p:cBhvr>
                                        <p:cTn id="25" dur="500"/>
                                        <p:tgtEl>
                                          <p:spTgt spid="5">
                                            <p:graphicEl>
                                              <a:dgm id="{98CB38DB-A3F3-4669-BA11-98A20B02D10B}"/>
                                            </p:graphic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0B803029-A422-49A2-8BE4-77421F9717F0}"/>
                                            </p:graphicEl>
                                          </p:spTgt>
                                        </p:tgtEl>
                                        <p:attrNameLst>
                                          <p:attrName>style.visibility</p:attrName>
                                        </p:attrNameLst>
                                      </p:cBhvr>
                                      <p:to>
                                        <p:strVal val="visible"/>
                                      </p:to>
                                    </p:set>
                                    <p:animEffect transition="in" filter="fade">
                                      <p:cBhvr>
                                        <p:cTn id="34" dur="500"/>
                                        <p:tgtEl>
                                          <p:spTgt spid="5">
                                            <p:graphicEl>
                                              <a:dgm id="{0B803029-A422-49A2-8BE4-77421F9717F0}"/>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1042050F-9F41-4284-9349-CAB0213574EC}"/>
                                            </p:graphicEl>
                                          </p:spTgt>
                                        </p:tgtEl>
                                        <p:attrNameLst>
                                          <p:attrName>style.visibility</p:attrName>
                                        </p:attrNameLst>
                                      </p:cBhvr>
                                      <p:to>
                                        <p:strVal val="visible"/>
                                      </p:to>
                                    </p:set>
                                    <p:animEffect transition="in" filter="fade">
                                      <p:cBhvr>
                                        <p:cTn id="37" dur="500"/>
                                        <p:tgtEl>
                                          <p:spTgt spid="5">
                                            <p:graphicEl>
                                              <a:dgm id="{1042050F-9F41-4284-9349-CAB0213574EC}"/>
                                            </p:graphic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2"/>
          <a:stretch>
            <a:fillRect/>
          </a:stretch>
        </p:blipFill>
        <p:spPr>
          <a:xfrm>
            <a:off x="1" y="0"/>
            <a:ext cx="11354302" cy="6857999"/>
          </a:xfrm>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pattFill prst="dkVert">
            <a:fgClr>
              <a:schemeClr val="accent3">
                <a:lumMod val="50000"/>
              </a:schemeClr>
            </a:fgClr>
            <a:bgClr>
              <a:schemeClr val="accent3">
                <a:lumMod val="50000"/>
              </a:schemeClr>
            </a:bgClr>
          </a:patt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p:txBody>
          <a:bodyPr/>
          <a:lstStyle/>
          <a:p>
            <a:r>
              <a:rPr lang="en-US" dirty="0"/>
              <a:t>Thank You</a:t>
            </a:r>
            <a:endParaRPr lang="en-ZA"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78512" y="3859066"/>
            <a:ext cx="218900" cy="218900"/>
          </a:xfrm>
          <a:prstGeom prst="rect">
            <a:avLst/>
          </a:prstGeom>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a:t>Shourya </a:t>
            </a:r>
            <a:r>
              <a:rPr lang="en-ZA" dirty="0" err="1"/>
              <a:t>Sankha</a:t>
            </a:r>
            <a:r>
              <a:rPr lang="en-ZA" dirty="0"/>
              <a:t> Mishra</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78512" y="4212355"/>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199491"/>
            <a:ext cx="3521514" cy="288000"/>
          </a:xfrm>
        </p:spPr>
        <p:txBody>
          <a:bodyPr/>
          <a:lstStyle/>
          <a:p>
            <a:r>
              <a:rPr lang="en-ZA" dirty="0"/>
              <a:t>shourya8114@gmail.com</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78512" y="4565644"/>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8034849" y="4565940"/>
            <a:ext cx="3521514" cy="288000"/>
          </a:xfrm>
        </p:spPr>
        <p:txBody>
          <a:bodyPr/>
          <a:lstStyle/>
          <a:p>
            <a:r>
              <a:rPr lang="en-ZA" dirty="0"/>
              <a:t>St. Xavier’s College. Kolkata</a:t>
            </a:r>
          </a:p>
        </p:txBody>
      </p:sp>
    </p:spTree>
    <p:extLst>
      <p:ext uri="{BB962C8B-B14F-4D97-AF65-F5344CB8AC3E}">
        <p14:creationId xmlns:p14="http://schemas.microsoft.com/office/powerpoint/2010/main" val="12450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tretch>
            <a:fillRect/>
          </a:stretch>
        </p:blipFill>
        <p:spPr>
          <a:xfrm>
            <a:off x="10412" y="0"/>
            <a:ext cx="9872560" cy="6858000"/>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3836051"/>
            <a:ext cx="804898" cy="2232956"/>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bg1">
              <a:lumMod val="6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884557" y="3322040"/>
            <a:ext cx="4000501" cy="2232956"/>
          </a:xfrm>
        </p:spPr>
        <p:txBody>
          <a:bodyPr/>
          <a:lstStyle/>
          <a:p>
            <a:r>
              <a:rPr lang="en-ZA" dirty="0"/>
              <a:t>Home Advantage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8212822" y="4959827"/>
            <a:ext cx="3394978" cy="424972"/>
          </a:xfrm>
        </p:spPr>
        <p:txBody>
          <a:bodyPr/>
          <a:lstStyle/>
          <a:p>
            <a:r>
              <a:rPr lang="en-ZA" dirty="0"/>
              <a:t>A brief introduction</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56" y="673391"/>
            <a:ext cx="11328000" cy="432000"/>
          </a:xfrm>
        </p:spPr>
        <p:txBody>
          <a:bodyPr/>
          <a:lstStyle/>
          <a:p>
            <a:r>
              <a:rPr lang="en-US" dirty="0"/>
              <a:t>What is Home Advantage?</a:t>
            </a:r>
            <a:endParaRPr lang="en-IN" dirty="0"/>
          </a:p>
        </p:txBody>
      </p:sp>
      <p:sp>
        <p:nvSpPr>
          <p:cNvPr id="3" name="Content Placeholder 2"/>
          <p:cNvSpPr>
            <a:spLocks noGrp="1"/>
          </p:cNvSpPr>
          <p:nvPr>
            <p:ph idx="1"/>
          </p:nvPr>
        </p:nvSpPr>
        <p:spPr>
          <a:xfrm>
            <a:off x="399656" y="2249627"/>
            <a:ext cx="11328000" cy="3216754"/>
          </a:xfrm>
        </p:spPr>
        <p:txBody>
          <a:bodyPr/>
          <a:lstStyle/>
          <a:p>
            <a:pPr lvl="1"/>
            <a:r>
              <a:rPr lang="en-IN" sz="2800" dirty="0">
                <a:latin typeface="Calibri" panose="020F0502020204030204" pitchFamily="34" charset="0"/>
                <a:ea typeface="Calibri" panose="020F0502020204030204" pitchFamily="34" charset="0"/>
                <a:cs typeface="Times New Roman" panose="02020603050405020304" pitchFamily="18" charset="0"/>
              </a:rPr>
              <a:t>The consistent finding that home teams in sports competitions win over 50% of the games played under a balanced home and away schedule.</a:t>
            </a:r>
          </a:p>
          <a:p>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lvl="1"/>
            <a:r>
              <a:rPr lang="en-IN" sz="2800" dirty="0">
                <a:latin typeface="Calibri" panose="020F0502020204030204" pitchFamily="34" charset="0"/>
                <a:ea typeface="Calibri" panose="020F0502020204030204" pitchFamily="34" charset="0"/>
                <a:cs typeface="Times New Roman" panose="02020603050405020304" pitchFamily="18" charset="0"/>
              </a:rPr>
              <a:t>The notion of home advantage hypothesises that the game location factors feed into the psychological states of the players, coaches and officials so as to impact the behaviour of these individuals resulting in advantage for the home team</a:t>
            </a:r>
            <a:r>
              <a:rPr lang="en-IN" sz="2600" dirty="0">
                <a:latin typeface="Calibri" panose="020F0502020204030204" pitchFamily="34" charset="0"/>
                <a:ea typeface="Calibri" panose="020F0502020204030204" pitchFamily="34" charset="0"/>
                <a:cs typeface="Times New Roman" panose="02020603050405020304" pitchFamily="18" charset="0"/>
              </a:rPr>
              <a:t>.</a:t>
            </a:r>
            <a:endParaRPr lang="en-IN" sz="26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213371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9B51A1E-902D-48AF-9020-955120F399B6}" type="slidenum">
              <a:rPr lang="en-ZA" smtClean="0"/>
              <a:pPr/>
              <a:t>4</a:t>
            </a:fld>
            <a:endParaRPr lang="en-ZA" dirty="0"/>
          </a:p>
        </p:txBody>
      </p:sp>
      <p:sp>
        <p:nvSpPr>
          <p:cNvPr id="3" name="Title 2"/>
          <p:cNvSpPr>
            <a:spLocks noGrp="1"/>
          </p:cNvSpPr>
          <p:nvPr>
            <p:ph type="title"/>
          </p:nvPr>
        </p:nvSpPr>
        <p:spPr/>
        <p:txBody>
          <a:bodyPr/>
          <a:lstStyle/>
          <a:p>
            <a:r>
              <a:rPr lang="en-US" dirty="0"/>
              <a:t>		Possible reasons behind Home Advantage</a:t>
            </a:r>
            <a:endParaRPr lang="en-IN" dirty="0"/>
          </a:p>
        </p:txBody>
      </p:sp>
      <p:graphicFrame>
        <p:nvGraphicFramePr>
          <p:cNvPr id="4" name="Diagram 3"/>
          <p:cNvGraphicFramePr/>
          <p:nvPr>
            <p:extLst>
              <p:ext uri="{D42A27DB-BD31-4B8C-83A1-F6EECF244321}">
                <p14:modId xmlns:p14="http://schemas.microsoft.com/office/powerpoint/2010/main" val="3694676614"/>
              </p:ext>
            </p:extLst>
          </p:nvPr>
        </p:nvGraphicFramePr>
        <p:xfrm>
          <a:off x="1365794" y="1005840"/>
          <a:ext cx="8128000" cy="5671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57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81AEA0F-6DE6-4B43-BDEF-5E5FDAD265A6}"/>
                                            </p:graphicEl>
                                          </p:spTgt>
                                        </p:tgtEl>
                                        <p:attrNameLst>
                                          <p:attrName>style.visibility</p:attrName>
                                        </p:attrNameLst>
                                      </p:cBhvr>
                                      <p:to>
                                        <p:strVal val="visible"/>
                                      </p:to>
                                    </p:set>
                                    <p:animEffect transition="in" filter="fade">
                                      <p:cBhvr>
                                        <p:cTn id="7" dur="500"/>
                                        <p:tgtEl>
                                          <p:spTgt spid="4">
                                            <p:graphicEl>
                                              <a:dgm id="{581AEA0F-6DE6-4B43-BDEF-5E5FDAD265A6}"/>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6E6F05DF-D1D4-43D8-B2BB-5292E2FBD13C}"/>
                                            </p:graphicEl>
                                          </p:spTgt>
                                        </p:tgtEl>
                                        <p:attrNameLst>
                                          <p:attrName>style.visibility</p:attrName>
                                        </p:attrNameLst>
                                      </p:cBhvr>
                                      <p:to>
                                        <p:strVal val="visible"/>
                                      </p:to>
                                    </p:set>
                                    <p:animEffect transition="in" filter="fade">
                                      <p:cBhvr>
                                        <p:cTn id="11" dur="500"/>
                                        <p:tgtEl>
                                          <p:spTgt spid="4">
                                            <p:graphicEl>
                                              <a:dgm id="{6E6F05DF-D1D4-43D8-B2BB-5292E2FBD13C}"/>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graphicEl>
                                              <a:dgm id="{28D325A4-A25A-4B67-8B6F-7D76C303AF69}"/>
                                            </p:graphicEl>
                                          </p:spTgt>
                                        </p:tgtEl>
                                        <p:attrNameLst>
                                          <p:attrName>style.visibility</p:attrName>
                                        </p:attrNameLst>
                                      </p:cBhvr>
                                      <p:to>
                                        <p:strVal val="visible"/>
                                      </p:to>
                                    </p:set>
                                    <p:animEffect transition="in" filter="fade">
                                      <p:cBhvr>
                                        <p:cTn id="16" dur="500"/>
                                        <p:tgtEl>
                                          <p:spTgt spid="4">
                                            <p:graphicEl>
                                              <a:dgm id="{28D325A4-A25A-4B67-8B6F-7D76C303AF69}"/>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graphicEl>
                                              <a:dgm id="{184096B5-4811-409A-80A4-B415AA032B64}"/>
                                            </p:graphicEl>
                                          </p:spTgt>
                                        </p:tgtEl>
                                        <p:attrNameLst>
                                          <p:attrName>style.visibility</p:attrName>
                                        </p:attrNameLst>
                                      </p:cBhvr>
                                      <p:to>
                                        <p:strVal val="visible"/>
                                      </p:to>
                                    </p:set>
                                    <p:animEffect transition="in" filter="fade">
                                      <p:cBhvr>
                                        <p:cTn id="20" dur="500"/>
                                        <p:tgtEl>
                                          <p:spTgt spid="4">
                                            <p:graphicEl>
                                              <a:dgm id="{184096B5-4811-409A-80A4-B415AA032B64}"/>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C8FCD14C-1A47-4043-A743-2CDFE40203FF}"/>
                                            </p:graphicEl>
                                          </p:spTgt>
                                        </p:tgtEl>
                                        <p:attrNameLst>
                                          <p:attrName>style.visibility</p:attrName>
                                        </p:attrNameLst>
                                      </p:cBhvr>
                                      <p:to>
                                        <p:strVal val="visible"/>
                                      </p:to>
                                    </p:set>
                                    <p:animEffect transition="in" filter="fade">
                                      <p:cBhvr>
                                        <p:cTn id="25" dur="500"/>
                                        <p:tgtEl>
                                          <p:spTgt spid="4">
                                            <p:graphicEl>
                                              <a:dgm id="{C8FCD14C-1A47-4043-A743-2CDFE40203FF}"/>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graphicEl>
                                              <a:dgm id="{8DC5E26A-C5B1-4165-B0F8-C64F50B2D1B4}"/>
                                            </p:graphicEl>
                                          </p:spTgt>
                                        </p:tgtEl>
                                        <p:attrNameLst>
                                          <p:attrName>style.visibility</p:attrName>
                                        </p:attrNameLst>
                                      </p:cBhvr>
                                      <p:to>
                                        <p:strVal val="visible"/>
                                      </p:to>
                                    </p:set>
                                    <p:animEffect transition="in" filter="fade">
                                      <p:cBhvr>
                                        <p:cTn id="29" dur="500"/>
                                        <p:tgtEl>
                                          <p:spTgt spid="4">
                                            <p:graphicEl>
                                              <a:dgm id="{8DC5E26A-C5B1-4165-B0F8-C64F50B2D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tretch>
            <a:fillRect/>
          </a:stretch>
        </p:blipFill>
        <p:spPr>
          <a:xfrm>
            <a:off x="-1" y="0"/>
            <a:ext cx="10083567" cy="6858001"/>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3819273"/>
            <a:ext cx="804898" cy="2249734"/>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095376" y="3305262"/>
            <a:ext cx="3789683" cy="2249734"/>
          </a:xfrm>
        </p:spPr>
        <p:txBody>
          <a:bodyPr/>
          <a:lstStyle/>
          <a:p>
            <a:br>
              <a:rPr lang="en-ZA" dirty="0"/>
            </a:br>
            <a:r>
              <a:rPr lang="en-ZA" dirty="0"/>
              <a:t>Methodology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8548382" y="5034295"/>
            <a:ext cx="3059418" cy="350504"/>
          </a:xfrm>
        </p:spPr>
        <p:txBody>
          <a:bodyPr/>
          <a:lstStyle/>
          <a:p>
            <a:r>
              <a:rPr lang="en-ZA" dirty="0"/>
              <a:t>Procedure &amp; Analyses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55821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B517-901D-4552-890F-C3E924D525E6}"/>
              </a:ext>
            </a:extLst>
          </p:cNvPr>
          <p:cNvSpPr>
            <a:spLocks noGrp="1"/>
          </p:cNvSpPr>
          <p:nvPr>
            <p:ph type="title"/>
          </p:nvPr>
        </p:nvSpPr>
        <p:spPr>
          <a:xfrm>
            <a:off x="432200" y="679112"/>
            <a:ext cx="11328000" cy="432000"/>
          </a:xfrm>
        </p:spPr>
        <p:txBody>
          <a:bodyPr/>
          <a:lstStyle/>
          <a:p>
            <a:r>
              <a:rPr lang="en-IN" dirty="0"/>
              <a:t>Procedure</a:t>
            </a:r>
          </a:p>
        </p:txBody>
      </p:sp>
      <p:graphicFrame>
        <p:nvGraphicFramePr>
          <p:cNvPr id="5" name="Content Placeholder 4">
            <a:extLst>
              <a:ext uri="{FF2B5EF4-FFF2-40B4-BE49-F238E27FC236}">
                <a16:creationId xmlns:a16="http://schemas.microsoft.com/office/drawing/2014/main" id="{2E4A7955-E584-4217-A462-4FCBA0A4933B}"/>
              </a:ext>
            </a:extLst>
          </p:cNvPr>
          <p:cNvGraphicFramePr>
            <a:graphicFrameLocks noGrp="1"/>
          </p:cNvGraphicFramePr>
          <p:nvPr>
            <p:ph idx="1"/>
            <p:extLst>
              <p:ext uri="{D42A27DB-BD31-4B8C-83A1-F6EECF244321}">
                <p14:modId xmlns:p14="http://schemas.microsoft.com/office/powerpoint/2010/main" val="1414050451"/>
              </p:ext>
            </p:extLst>
          </p:nvPr>
        </p:nvGraphicFramePr>
        <p:xfrm>
          <a:off x="431800" y="1511300"/>
          <a:ext cx="11328400" cy="4765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26302F9-EC00-4FCF-A45D-4F959A722521}"/>
              </a:ext>
            </a:extLst>
          </p:cNvPr>
          <p:cNvSpPr>
            <a:spLocks noGrp="1"/>
          </p:cNvSpPr>
          <p:nvPr>
            <p:ph type="sldNum" sz="quarter" idx="33"/>
          </p:nvPr>
        </p:nvSpPr>
        <p:spPr/>
        <p:txBody>
          <a:bodyPr/>
          <a:lstStyle/>
          <a:p>
            <a:fld id="{19B51A1E-902D-48AF-9020-955120F399B6}" type="slidenum">
              <a:rPr lang="en-ZA" smtClean="0"/>
              <a:pPr/>
              <a:t>6</a:t>
            </a:fld>
            <a:endParaRPr lang="en-ZA" dirty="0"/>
          </a:p>
        </p:txBody>
      </p:sp>
      <p:graphicFrame>
        <p:nvGraphicFramePr>
          <p:cNvPr id="7" name="Table 6">
            <a:extLst>
              <a:ext uri="{FF2B5EF4-FFF2-40B4-BE49-F238E27FC236}">
                <a16:creationId xmlns:a16="http://schemas.microsoft.com/office/drawing/2014/main" id="{B8C6ABAE-3D8A-449B-A15A-8917B56F0658}"/>
              </a:ext>
            </a:extLst>
          </p:cNvPr>
          <p:cNvGraphicFramePr>
            <a:graphicFrameLocks noGrp="1"/>
          </p:cNvGraphicFramePr>
          <p:nvPr>
            <p:extLst>
              <p:ext uri="{D42A27DB-BD31-4B8C-83A1-F6EECF244321}">
                <p14:modId xmlns:p14="http://schemas.microsoft.com/office/powerpoint/2010/main" val="3353479456"/>
              </p:ext>
            </p:extLst>
          </p:nvPr>
        </p:nvGraphicFramePr>
        <p:xfrm>
          <a:off x="629174" y="3305204"/>
          <a:ext cx="10928761" cy="1178133"/>
        </p:xfrm>
        <a:graphic>
          <a:graphicData uri="http://schemas.openxmlformats.org/drawingml/2006/table">
            <a:tbl>
              <a:tblPr firstRow="1" bandRow="1">
                <a:tableStyleId>{6E25E649-3F16-4E02-A733-19D2CDBF48F0}</a:tableStyleId>
              </a:tblPr>
              <a:tblGrid>
                <a:gridCol w="710161">
                  <a:extLst>
                    <a:ext uri="{9D8B030D-6E8A-4147-A177-3AD203B41FA5}">
                      <a16:colId xmlns:a16="http://schemas.microsoft.com/office/drawing/2014/main" val="2845021578"/>
                    </a:ext>
                  </a:extLst>
                </a:gridCol>
                <a:gridCol w="510930">
                  <a:extLst>
                    <a:ext uri="{9D8B030D-6E8A-4147-A177-3AD203B41FA5}">
                      <a16:colId xmlns:a16="http://schemas.microsoft.com/office/drawing/2014/main" val="2247177135"/>
                    </a:ext>
                  </a:extLst>
                </a:gridCol>
                <a:gridCol w="510930">
                  <a:extLst>
                    <a:ext uri="{9D8B030D-6E8A-4147-A177-3AD203B41FA5}">
                      <a16:colId xmlns:a16="http://schemas.microsoft.com/office/drawing/2014/main" val="1142410984"/>
                    </a:ext>
                  </a:extLst>
                </a:gridCol>
                <a:gridCol w="510930">
                  <a:extLst>
                    <a:ext uri="{9D8B030D-6E8A-4147-A177-3AD203B41FA5}">
                      <a16:colId xmlns:a16="http://schemas.microsoft.com/office/drawing/2014/main" val="69996652"/>
                    </a:ext>
                  </a:extLst>
                </a:gridCol>
                <a:gridCol w="510930">
                  <a:extLst>
                    <a:ext uri="{9D8B030D-6E8A-4147-A177-3AD203B41FA5}">
                      <a16:colId xmlns:a16="http://schemas.microsoft.com/office/drawing/2014/main" val="3676333399"/>
                    </a:ext>
                  </a:extLst>
                </a:gridCol>
                <a:gridCol w="510930">
                  <a:extLst>
                    <a:ext uri="{9D8B030D-6E8A-4147-A177-3AD203B41FA5}">
                      <a16:colId xmlns:a16="http://schemas.microsoft.com/office/drawing/2014/main" val="3481553952"/>
                    </a:ext>
                  </a:extLst>
                </a:gridCol>
                <a:gridCol w="510930">
                  <a:extLst>
                    <a:ext uri="{9D8B030D-6E8A-4147-A177-3AD203B41FA5}">
                      <a16:colId xmlns:a16="http://schemas.microsoft.com/office/drawing/2014/main" val="1530701372"/>
                    </a:ext>
                  </a:extLst>
                </a:gridCol>
                <a:gridCol w="510930">
                  <a:extLst>
                    <a:ext uri="{9D8B030D-6E8A-4147-A177-3AD203B41FA5}">
                      <a16:colId xmlns:a16="http://schemas.microsoft.com/office/drawing/2014/main" val="3308626497"/>
                    </a:ext>
                  </a:extLst>
                </a:gridCol>
                <a:gridCol w="510930">
                  <a:extLst>
                    <a:ext uri="{9D8B030D-6E8A-4147-A177-3AD203B41FA5}">
                      <a16:colId xmlns:a16="http://schemas.microsoft.com/office/drawing/2014/main" val="3854094391"/>
                    </a:ext>
                  </a:extLst>
                </a:gridCol>
                <a:gridCol w="510930">
                  <a:extLst>
                    <a:ext uri="{9D8B030D-6E8A-4147-A177-3AD203B41FA5}">
                      <a16:colId xmlns:a16="http://schemas.microsoft.com/office/drawing/2014/main" val="734775942"/>
                    </a:ext>
                  </a:extLst>
                </a:gridCol>
                <a:gridCol w="510930">
                  <a:extLst>
                    <a:ext uri="{9D8B030D-6E8A-4147-A177-3AD203B41FA5}">
                      <a16:colId xmlns:a16="http://schemas.microsoft.com/office/drawing/2014/main" val="3919090504"/>
                    </a:ext>
                  </a:extLst>
                </a:gridCol>
                <a:gridCol w="510930">
                  <a:extLst>
                    <a:ext uri="{9D8B030D-6E8A-4147-A177-3AD203B41FA5}">
                      <a16:colId xmlns:a16="http://schemas.microsoft.com/office/drawing/2014/main" val="2942053104"/>
                    </a:ext>
                  </a:extLst>
                </a:gridCol>
                <a:gridCol w="510930">
                  <a:extLst>
                    <a:ext uri="{9D8B030D-6E8A-4147-A177-3AD203B41FA5}">
                      <a16:colId xmlns:a16="http://schemas.microsoft.com/office/drawing/2014/main" val="755404527"/>
                    </a:ext>
                  </a:extLst>
                </a:gridCol>
                <a:gridCol w="510930">
                  <a:extLst>
                    <a:ext uri="{9D8B030D-6E8A-4147-A177-3AD203B41FA5}">
                      <a16:colId xmlns:a16="http://schemas.microsoft.com/office/drawing/2014/main" val="4156477786"/>
                    </a:ext>
                  </a:extLst>
                </a:gridCol>
                <a:gridCol w="510930">
                  <a:extLst>
                    <a:ext uri="{9D8B030D-6E8A-4147-A177-3AD203B41FA5}">
                      <a16:colId xmlns:a16="http://schemas.microsoft.com/office/drawing/2014/main" val="3080860062"/>
                    </a:ext>
                  </a:extLst>
                </a:gridCol>
                <a:gridCol w="510930">
                  <a:extLst>
                    <a:ext uri="{9D8B030D-6E8A-4147-A177-3AD203B41FA5}">
                      <a16:colId xmlns:a16="http://schemas.microsoft.com/office/drawing/2014/main" val="811430719"/>
                    </a:ext>
                  </a:extLst>
                </a:gridCol>
                <a:gridCol w="510930">
                  <a:extLst>
                    <a:ext uri="{9D8B030D-6E8A-4147-A177-3AD203B41FA5}">
                      <a16:colId xmlns:a16="http://schemas.microsoft.com/office/drawing/2014/main" val="1690820459"/>
                    </a:ext>
                  </a:extLst>
                </a:gridCol>
                <a:gridCol w="510930">
                  <a:extLst>
                    <a:ext uri="{9D8B030D-6E8A-4147-A177-3AD203B41FA5}">
                      <a16:colId xmlns:a16="http://schemas.microsoft.com/office/drawing/2014/main" val="678447843"/>
                    </a:ext>
                  </a:extLst>
                </a:gridCol>
                <a:gridCol w="510930">
                  <a:extLst>
                    <a:ext uri="{9D8B030D-6E8A-4147-A177-3AD203B41FA5}">
                      <a16:colId xmlns:a16="http://schemas.microsoft.com/office/drawing/2014/main" val="3980183661"/>
                    </a:ext>
                  </a:extLst>
                </a:gridCol>
                <a:gridCol w="510930">
                  <a:extLst>
                    <a:ext uri="{9D8B030D-6E8A-4147-A177-3AD203B41FA5}">
                      <a16:colId xmlns:a16="http://schemas.microsoft.com/office/drawing/2014/main" val="4038905226"/>
                    </a:ext>
                  </a:extLst>
                </a:gridCol>
                <a:gridCol w="510930">
                  <a:extLst>
                    <a:ext uri="{9D8B030D-6E8A-4147-A177-3AD203B41FA5}">
                      <a16:colId xmlns:a16="http://schemas.microsoft.com/office/drawing/2014/main" val="4040085479"/>
                    </a:ext>
                  </a:extLst>
                </a:gridCol>
              </a:tblGrid>
              <a:tr h="423236">
                <a:tc>
                  <a:txBody>
                    <a:bodyPr/>
                    <a:lstStyle/>
                    <a:p>
                      <a:pPr algn="ctr"/>
                      <a:r>
                        <a:rPr lang="en-US" sz="1400" baseline="0" dirty="0"/>
                        <a:t> </a:t>
                      </a:r>
                      <a:r>
                        <a:rPr lang="en-US" sz="1400" dirty="0"/>
                        <a:t>08-09</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a:t>
                      </a:r>
                      <a:endParaRPr lang="en-IN" sz="1400" dirty="0"/>
                    </a:p>
                  </a:txBody>
                  <a:tcPr>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2</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3</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4</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5</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6</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7</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8</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9</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10</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11</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12</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13</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14</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15</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16</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17</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18</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19</a:t>
                      </a:r>
                      <a:endParaRPr lang="en-IN" sz="1400"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20</a:t>
                      </a:r>
                      <a:endParaRPr lang="en-IN" sz="1400" dirty="0"/>
                    </a:p>
                  </a:txBody>
                  <a:tcPr>
                    <a:lnL>
                      <a:noFill/>
                    </a:lnL>
                    <a:lnR w="12700" cap="flat" cmpd="sng" algn="ctr">
                      <a:no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9892916"/>
                  </a:ext>
                </a:extLst>
              </a:tr>
              <a:tr h="423236">
                <a:tc>
                  <a:txBody>
                    <a:bodyPr/>
                    <a:lstStyle/>
                    <a:p>
                      <a:pPr algn="ctr"/>
                      <a:r>
                        <a:rPr lang="en-US" sz="1400" dirty="0"/>
                        <a:t>Home</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en-US" sz="1400" dirty="0"/>
                        <a:t>50</a:t>
                      </a:r>
                      <a:endParaRPr lang="en-IN"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a:noFill/>
                    </a:lnB>
                  </a:tcPr>
                </a:tc>
                <a:tc>
                  <a:txBody>
                    <a:bodyPr/>
                    <a:lstStyle/>
                    <a:p>
                      <a:pPr algn="ctr"/>
                      <a:r>
                        <a:rPr lang="en-US" sz="1400" dirty="0"/>
                        <a:t>43</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39</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39</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38</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36</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35</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35</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30</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30</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29</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29</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27</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26</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25</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24</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24</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22</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21</a:t>
                      </a:r>
                      <a:endParaRPr lang="en-IN" sz="1400" dirty="0"/>
                    </a:p>
                  </a:txBody>
                  <a:tcPr>
                    <a:lnT w="12700" cap="flat" cmpd="sng" algn="ctr">
                      <a:solidFill>
                        <a:schemeClr val="tx1"/>
                      </a:solidFill>
                      <a:prstDash val="solid"/>
                      <a:round/>
                      <a:headEnd type="none" w="med" len="med"/>
                      <a:tailEnd type="none" w="med" len="med"/>
                    </a:lnT>
                    <a:lnB>
                      <a:noFill/>
                    </a:lnB>
                  </a:tcPr>
                </a:tc>
                <a:tc>
                  <a:txBody>
                    <a:bodyPr/>
                    <a:lstStyle/>
                    <a:p>
                      <a:pPr algn="ctr"/>
                      <a:r>
                        <a:rPr lang="en-US" sz="1400" dirty="0"/>
                        <a:t>14</a:t>
                      </a:r>
                      <a:endParaRPr lang="en-IN" sz="14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172963811"/>
                  </a:ext>
                </a:extLst>
              </a:tr>
              <a:tr h="331661">
                <a:tc>
                  <a:txBody>
                    <a:bodyPr/>
                    <a:lstStyle/>
                    <a:p>
                      <a:pPr algn="ctr"/>
                      <a:r>
                        <a:rPr lang="en-US" sz="1400" dirty="0"/>
                        <a:t>Away</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en-US" sz="1400" dirty="0"/>
                        <a:t>40</a:t>
                      </a:r>
                      <a:endParaRPr lang="en-IN" sz="1400" dirty="0"/>
                    </a:p>
                  </a:txBody>
                  <a:tcP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43</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11</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44</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34</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17</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16</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10</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33</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32</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22</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16</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14</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15</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16</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8</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8</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12</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15</a:t>
                      </a:r>
                      <a:endParaRPr lang="en-IN" sz="1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r>
                        <a:rPr lang="en-US" sz="1400" dirty="0"/>
                        <a:t>21</a:t>
                      </a:r>
                      <a:endParaRPr lang="en-IN" sz="1400" dirty="0"/>
                    </a:p>
                  </a:txBody>
                  <a:tcPr>
                    <a:lnL>
                      <a:noFill/>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67308163"/>
                  </a:ext>
                </a:extLst>
              </a:tr>
            </a:tbl>
          </a:graphicData>
        </a:graphic>
      </p:graphicFrame>
    </p:spTree>
    <p:extLst>
      <p:ext uri="{BB962C8B-B14F-4D97-AF65-F5344CB8AC3E}">
        <p14:creationId xmlns:p14="http://schemas.microsoft.com/office/powerpoint/2010/main" val="208646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C0F371F-1C7A-4C40-86B3-CA92BC1879CD}"/>
                                            </p:graphicEl>
                                          </p:spTgt>
                                        </p:tgtEl>
                                        <p:attrNameLst>
                                          <p:attrName>style.visibility</p:attrName>
                                        </p:attrNameLst>
                                      </p:cBhvr>
                                      <p:to>
                                        <p:strVal val="visible"/>
                                      </p:to>
                                    </p:set>
                                    <p:animEffect transition="in" filter="fade">
                                      <p:cBhvr>
                                        <p:cTn id="7" dur="500"/>
                                        <p:tgtEl>
                                          <p:spTgt spid="5">
                                            <p:graphicEl>
                                              <a:dgm id="{CC0F371F-1C7A-4C40-86B3-CA92BC1879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24A52700-C24F-4ABB-AFAE-FCAB55EF22FA}"/>
                                            </p:graphicEl>
                                          </p:spTgt>
                                        </p:tgtEl>
                                        <p:attrNameLst>
                                          <p:attrName>style.visibility</p:attrName>
                                        </p:attrNameLst>
                                      </p:cBhvr>
                                      <p:to>
                                        <p:strVal val="visible"/>
                                      </p:to>
                                    </p:set>
                                    <p:animEffect transition="in" filter="fade">
                                      <p:cBhvr>
                                        <p:cTn id="12" dur="500"/>
                                        <p:tgtEl>
                                          <p:spTgt spid="5">
                                            <p:graphicEl>
                                              <a:dgm id="{24A52700-C24F-4ABB-AFAE-FCAB55EF22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C60B6DB7-3F6C-4CE3-AA6C-439BC8FC71E4}"/>
                                            </p:graphicEl>
                                          </p:spTgt>
                                        </p:tgtEl>
                                        <p:attrNameLst>
                                          <p:attrName>style.visibility</p:attrName>
                                        </p:attrNameLst>
                                      </p:cBhvr>
                                      <p:to>
                                        <p:strVal val="visible"/>
                                      </p:to>
                                    </p:set>
                                    <p:animEffect transition="in" filter="fade">
                                      <p:cBhvr>
                                        <p:cTn id="15" dur="500"/>
                                        <p:tgtEl>
                                          <p:spTgt spid="5">
                                            <p:graphicEl>
                                              <a:dgm id="{C60B6DB7-3F6C-4CE3-AA6C-439BC8FC71E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20C8D6C7-F1E7-4CE1-B728-A286FD9A7949}"/>
                                            </p:graphicEl>
                                          </p:spTgt>
                                        </p:tgtEl>
                                        <p:attrNameLst>
                                          <p:attrName>style.visibility</p:attrName>
                                        </p:attrNameLst>
                                      </p:cBhvr>
                                      <p:to>
                                        <p:strVal val="visible"/>
                                      </p:to>
                                    </p:set>
                                    <p:animEffect transition="in" filter="fade">
                                      <p:cBhvr>
                                        <p:cTn id="25" dur="500"/>
                                        <p:tgtEl>
                                          <p:spTgt spid="5">
                                            <p:graphicEl>
                                              <a:dgm id="{20C8D6C7-F1E7-4CE1-B728-A286FD9A7949}"/>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E618F05A-9F05-42F1-9BDE-F399FFB5427C}"/>
                                            </p:graphicEl>
                                          </p:spTgt>
                                        </p:tgtEl>
                                        <p:attrNameLst>
                                          <p:attrName>style.visibility</p:attrName>
                                        </p:attrNameLst>
                                      </p:cBhvr>
                                      <p:to>
                                        <p:strVal val="visible"/>
                                      </p:to>
                                    </p:set>
                                    <p:animEffect transition="in" filter="fade">
                                      <p:cBhvr>
                                        <p:cTn id="28" dur="500"/>
                                        <p:tgtEl>
                                          <p:spTgt spid="5">
                                            <p:graphicEl>
                                              <a:dgm id="{E618F05A-9F05-42F1-9BDE-F399FFB5427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D1A-40ED-4E5C-A813-29F0E4284A9B}"/>
              </a:ext>
            </a:extLst>
          </p:cNvPr>
          <p:cNvSpPr>
            <a:spLocks noGrp="1"/>
          </p:cNvSpPr>
          <p:nvPr>
            <p:ph type="title"/>
          </p:nvPr>
        </p:nvSpPr>
        <p:spPr>
          <a:xfrm>
            <a:off x="432000" y="689175"/>
            <a:ext cx="11328000" cy="432000"/>
          </a:xfrm>
        </p:spPr>
        <p:txBody>
          <a:bodyPr/>
          <a:lstStyle/>
          <a:p>
            <a:r>
              <a:rPr lang="en-IN" dirty="0"/>
              <a:t>Analyses</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A31F304D-C9C0-4AEE-B24C-B33957BECF7B}"/>
                  </a:ext>
                </a:extLst>
              </p:cNvPr>
              <p:cNvGraphicFramePr>
                <a:graphicFrameLocks noGrp="1"/>
              </p:cNvGraphicFramePr>
              <p:nvPr>
                <p:ph idx="1"/>
                <p:extLst>
                  <p:ext uri="{D42A27DB-BD31-4B8C-83A1-F6EECF244321}">
                    <p14:modId xmlns:p14="http://schemas.microsoft.com/office/powerpoint/2010/main" val="1412254019"/>
                  </p:ext>
                </p:extLst>
              </p:nvPr>
            </p:nvGraphicFramePr>
            <p:xfrm>
              <a:off x="895944" y="1448829"/>
              <a:ext cx="10638918" cy="4828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Content Placeholder 5">
                <a:extLst>
                  <a:ext uri="{FF2B5EF4-FFF2-40B4-BE49-F238E27FC236}">
                    <a16:creationId xmlns:a16="http://schemas.microsoft.com/office/drawing/2014/main" id="{A31F304D-C9C0-4AEE-B24C-B33957BECF7B}"/>
                  </a:ext>
                </a:extLst>
              </p:cNvPr>
              <p:cNvGraphicFramePr>
                <a:graphicFrameLocks noGrp="1"/>
              </p:cNvGraphicFramePr>
              <p:nvPr>
                <p:ph idx="1"/>
                <p:extLst>
                  <p:ext uri="{D42A27DB-BD31-4B8C-83A1-F6EECF244321}">
                    <p14:modId xmlns:p14="http://schemas.microsoft.com/office/powerpoint/2010/main" val="1412254019"/>
                  </p:ext>
                </p:extLst>
              </p:nvPr>
            </p:nvGraphicFramePr>
            <p:xfrm>
              <a:off x="895944" y="1448829"/>
              <a:ext cx="10638918" cy="48284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Slide Number Placeholder 3">
            <a:extLst>
              <a:ext uri="{FF2B5EF4-FFF2-40B4-BE49-F238E27FC236}">
                <a16:creationId xmlns:a16="http://schemas.microsoft.com/office/drawing/2014/main" id="{DE4079F0-7A8C-4F1D-8DED-28730B425909}"/>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31090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C630B7E-4706-4D2D-B864-997FB3BA0E8C}"/>
                                            </p:graphicEl>
                                          </p:spTgt>
                                        </p:tgtEl>
                                        <p:attrNameLst>
                                          <p:attrName>style.visibility</p:attrName>
                                        </p:attrNameLst>
                                      </p:cBhvr>
                                      <p:to>
                                        <p:strVal val="visible"/>
                                      </p:to>
                                    </p:set>
                                    <p:animEffect transition="in" filter="fade">
                                      <p:cBhvr>
                                        <p:cTn id="7" dur="500"/>
                                        <p:tgtEl>
                                          <p:spTgt spid="6">
                                            <p:graphicEl>
                                              <a:dgm id="{EC630B7E-4706-4D2D-B864-997FB3BA0E8C}"/>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graphicEl>
                                              <a:dgm id="{785B3954-48F1-4328-9DD8-DDE9FC9AB7A4}"/>
                                            </p:graphicEl>
                                          </p:spTgt>
                                        </p:tgtEl>
                                        <p:attrNameLst>
                                          <p:attrName>style.visibility</p:attrName>
                                        </p:attrNameLst>
                                      </p:cBhvr>
                                      <p:to>
                                        <p:strVal val="visible"/>
                                      </p:to>
                                    </p:set>
                                    <p:animEffect transition="in" filter="fade">
                                      <p:cBhvr>
                                        <p:cTn id="11" dur="500"/>
                                        <p:tgtEl>
                                          <p:spTgt spid="6">
                                            <p:graphicEl>
                                              <a:dgm id="{785B3954-48F1-4328-9DD8-DDE9FC9AB7A4}"/>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graphicEl>
                                              <a:dgm id="{C6EF6183-D26C-4E55-8016-20C65DC4BCD4}"/>
                                            </p:graphicEl>
                                          </p:spTgt>
                                        </p:tgtEl>
                                        <p:attrNameLst>
                                          <p:attrName>style.visibility</p:attrName>
                                        </p:attrNameLst>
                                      </p:cBhvr>
                                      <p:to>
                                        <p:strVal val="visible"/>
                                      </p:to>
                                    </p:set>
                                    <p:animEffect transition="in" filter="fade">
                                      <p:cBhvr>
                                        <p:cTn id="16" dur="500"/>
                                        <p:tgtEl>
                                          <p:spTgt spid="6">
                                            <p:graphicEl>
                                              <a:dgm id="{C6EF6183-D26C-4E55-8016-20C65DC4BCD4}"/>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graphicEl>
                                              <a:dgm id="{F83565DF-25C3-4374-9FEC-926871009216}"/>
                                            </p:graphicEl>
                                          </p:spTgt>
                                        </p:tgtEl>
                                        <p:attrNameLst>
                                          <p:attrName>style.visibility</p:attrName>
                                        </p:attrNameLst>
                                      </p:cBhvr>
                                      <p:to>
                                        <p:strVal val="visible"/>
                                      </p:to>
                                    </p:set>
                                    <p:animEffect transition="in" filter="fade">
                                      <p:cBhvr>
                                        <p:cTn id="20" dur="500"/>
                                        <p:tgtEl>
                                          <p:spTgt spid="6">
                                            <p:graphicEl>
                                              <a:dgm id="{F83565DF-25C3-4374-9FEC-92687100921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8B2224A3-257E-439C-BDC5-AF8D92826E9E}"/>
                                            </p:graphicEl>
                                          </p:spTgt>
                                        </p:tgtEl>
                                        <p:attrNameLst>
                                          <p:attrName>style.visibility</p:attrName>
                                        </p:attrNameLst>
                                      </p:cBhvr>
                                      <p:to>
                                        <p:strVal val="visible"/>
                                      </p:to>
                                    </p:set>
                                    <p:animEffect transition="in" filter="fade">
                                      <p:cBhvr>
                                        <p:cTn id="25" dur="500"/>
                                        <p:tgtEl>
                                          <p:spTgt spid="6">
                                            <p:graphicEl>
                                              <a:dgm id="{8B2224A3-257E-439C-BDC5-AF8D92826E9E}"/>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graphicEl>
                                              <a:dgm id="{DF31DD68-8703-4420-BFB8-BE713ABED072}"/>
                                            </p:graphicEl>
                                          </p:spTgt>
                                        </p:tgtEl>
                                        <p:attrNameLst>
                                          <p:attrName>style.visibility</p:attrName>
                                        </p:attrNameLst>
                                      </p:cBhvr>
                                      <p:to>
                                        <p:strVal val="visible"/>
                                      </p:to>
                                    </p:set>
                                    <p:animEffect transition="in" filter="fade">
                                      <p:cBhvr>
                                        <p:cTn id="29" dur="500"/>
                                        <p:tgtEl>
                                          <p:spTgt spid="6">
                                            <p:graphicEl>
                                              <a:dgm id="{DF31DD68-8703-4420-BFB8-BE713ABED072}"/>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61817605-F087-44B5-8DC8-7D6E136D481B}"/>
                                            </p:graphicEl>
                                          </p:spTgt>
                                        </p:tgtEl>
                                        <p:attrNameLst>
                                          <p:attrName>style.visibility</p:attrName>
                                        </p:attrNameLst>
                                      </p:cBhvr>
                                      <p:to>
                                        <p:strVal val="visible"/>
                                      </p:to>
                                    </p:set>
                                    <p:animEffect transition="in" filter="fade">
                                      <p:cBhvr>
                                        <p:cTn id="34" dur="500"/>
                                        <p:tgtEl>
                                          <p:spTgt spid="6">
                                            <p:graphicEl>
                                              <a:dgm id="{61817605-F087-44B5-8DC8-7D6E136D481B}"/>
                                            </p:graphic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6">
                                            <p:graphicEl>
                                              <a:dgm id="{0E341C78-1C4F-4E4B-9105-C66945222D5E}"/>
                                            </p:graphicEl>
                                          </p:spTgt>
                                        </p:tgtEl>
                                        <p:attrNameLst>
                                          <p:attrName>style.visibility</p:attrName>
                                        </p:attrNameLst>
                                      </p:cBhvr>
                                      <p:to>
                                        <p:strVal val="visible"/>
                                      </p:to>
                                    </p:set>
                                    <p:animEffect transition="in" filter="fade">
                                      <p:cBhvr>
                                        <p:cTn id="38" dur="500"/>
                                        <p:tgtEl>
                                          <p:spTgt spid="6">
                                            <p:graphicEl>
                                              <a:dgm id="{0E341C78-1C4F-4E4B-9105-C66945222D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1" y="510377"/>
            <a:ext cx="11328000" cy="432000"/>
          </a:xfrm>
        </p:spPr>
        <p:txBody>
          <a:bodyPr/>
          <a:lstStyle/>
          <a:p>
            <a:r>
              <a:rPr lang="en-IN" sz="2400" i="1" dirty="0"/>
              <a:t>Table showing Home-Advantage indices of Seasons versus Finishing positions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79630958"/>
              </p:ext>
            </p:extLst>
          </p:nvPr>
        </p:nvGraphicFramePr>
        <p:xfrm>
          <a:off x="431075" y="1041036"/>
          <a:ext cx="11328926" cy="4079240"/>
        </p:xfrm>
        <a:graphic>
          <a:graphicData uri="http://schemas.openxmlformats.org/drawingml/2006/table">
            <a:tbl>
              <a:tblPr firstRow="1" bandRow="1">
                <a:tableStyleId>{6E25E649-3F16-4E02-A733-19D2CDBF48F0}</a:tableStyleId>
              </a:tblPr>
              <a:tblGrid>
                <a:gridCol w="937586">
                  <a:extLst>
                    <a:ext uri="{9D8B030D-6E8A-4147-A177-3AD203B41FA5}">
                      <a16:colId xmlns:a16="http://schemas.microsoft.com/office/drawing/2014/main" val="163310151"/>
                    </a:ext>
                  </a:extLst>
                </a:gridCol>
                <a:gridCol w="519567">
                  <a:extLst>
                    <a:ext uri="{9D8B030D-6E8A-4147-A177-3AD203B41FA5}">
                      <a16:colId xmlns:a16="http://schemas.microsoft.com/office/drawing/2014/main" val="4086738819"/>
                    </a:ext>
                  </a:extLst>
                </a:gridCol>
                <a:gridCol w="519567">
                  <a:extLst>
                    <a:ext uri="{9D8B030D-6E8A-4147-A177-3AD203B41FA5}">
                      <a16:colId xmlns:a16="http://schemas.microsoft.com/office/drawing/2014/main" val="2810070819"/>
                    </a:ext>
                  </a:extLst>
                </a:gridCol>
                <a:gridCol w="519567">
                  <a:extLst>
                    <a:ext uri="{9D8B030D-6E8A-4147-A177-3AD203B41FA5}">
                      <a16:colId xmlns:a16="http://schemas.microsoft.com/office/drawing/2014/main" val="2157986196"/>
                    </a:ext>
                  </a:extLst>
                </a:gridCol>
                <a:gridCol w="519567">
                  <a:extLst>
                    <a:ext uri="{9D8B030D-6E8A-4147-A177-3AD203B41FA5}">
                      <a16:colId xmlns:a16="http://schemas.microsoft.com/office/drawing/2014/main" val="1580054764"/>
                    </a:ext>
                  </a:extLst>
                </a:gridCol>
                <a:gridCol w="519567">
                  <a:extLst>
                    <a:ext uri="{9D8B030D-6E8A-4147-A177-3AD203B41FA5}">
                      <a16:colId xmlns:a16="http://schemas.microsoft.com/office/drawing/2014/main" val="2048826724"/>
                    </a:ext>
                  </a:extLst>
                </a:gridCol>
                <a:gridCol w="519567">
                  <a:extLst>
                    <a:ext uri="{9D8B030D-6E8A-4147-A177-3AD203B41FA5}">
                      <a16:colId xmlns:a16="http://schemas.microsoft.com/office/drawing/2014/main" val="2844258615"/>
                    </a:ext>
                  </a:extLst>
                </a:gridCol>
                <a:gridCol w="519567">
                  <a:extLst>
                    <a:ext uri="{9D8B030D-6E8A-4147-A177-3AD203B41FA5}">
                      <a16:colId xmlns:a16="http://schemas.microsoft.com/office/drawing/2014/main" val="1597685415"/>
                    </a:ext>
                  </a:extLst>
                </a:gridCol>
                <a:gridCol w="519567">
                  <a:extLst>
                    <a:ext uri="{9D8B030D-6E8A-4147-A177-3AD203B41FA5}">
                      <a16:colId xmlns:a16="http://schemas.microsoft.com/office/drawing/2014/main" val="2673521440"/>
                    </a:ext>
                  </a:extLst>
                </a:gridCol>
                <a:gridCol w="519567">
                  <a:extLst>
                    <a:ext uri="{9D8B030D-6E8A-4147-A177-3AD203B41FA5}">
                      <a16:colId xmlns:a16="http://schemas.microsoft.com/office/drawing/2014/main" val="1748908972"/>
                    </a:ext>
                  </a:extLst>
                </a:gridCol>
                <a:gridCol w="519567">
                  <a:extLst>
                    <a:ext uri="{9D8B030D-6E8A-4147-A177-3AD203B41FA5}">
                      <a16:colId xmlns:a16="http://schemas.microsoft.com/office/drawing/2014/main" val="309362025"/>
                    </a:ext>
                  </a:extLst>
                </a:gridCol>
                <a:gridCol w="519567">
                  <a:extLst>
                    <a:ext uri="{9D8B030D-6E8A-4147-A177-3AD203B41FA5}">
                      <a16:colId xmlns:a16="http://schemas.microsoft.com/office/drawing/2014/main" val="3246931786"/>
                    </a:ext>
                  </a:extLst>
                </a:gridCol>
                <a:gridCol w="519567">
                  <a:extLst>
                    <a:ext uri="{9D8B030D-6E8A-4147-A177-3AD203B41FA5}">
                      <a16:colId xmlns:a16="http://schemas.microsoft.com/office/drawing/2014/main" val="4069074026"/>
                    </a:ext>
                  </a:extLst>
                </a:gridCol>
                <a:gridCol w="519567">
                  <a:extLst>
                    <a:ext uri="{9D8B030D-6E8A-4147-A177-3AD203B41FA5}">
                      <a16:colId xmlns:a16="http://schemas.microsoft.com/office/drawing/2014/main" val="3125381336"/>
                    </a:ext>
                  </a:extLst>
                </a:gridCol>
                <a:gridCol w="519567">
                  <a:extLst>
                    <a:ext uri="{9D8B030D-6E8A-4147-A177-3AD203B41FA5}">
                      <a16:colId xmlns:a16="http://schemas.microsoft.com/office/drawing/2014/main" val="3639928718"/>
                    </a:ext>
                  </a:extLst>
                </a:gridCol>
                <a:gridCol w="519567">
                  <a:extLst>
                    <a:ext uri="{9D8B030D-6E8A-4147-A177-3AD203B41FA5}">
                      <a16:colId xmlns:a16="http://schemas.microsoft.com/office/drawing/2014/main" val="3322768522"/>
                    </a:ext>
                  </a:extLst>
                </a:gridCol>
                <a:gridCol w="519567">
                  <a:extLst>
                    <a:ext uri="{9D8B030D-6E8A-4147-A177-3AD203B41FA5}">
                      <a16:colId xmlns:a16="http://schemas.microsoft.com/office/drawing/2014/main" val="2861943419"/>
                    </a:ext>
                  </a:extLst>
                </a:gridCol>
                <a:gridCol w="519567">
                  <a:extLst>
                    <a:ext uri="{9D8B030D-6E8A-4147-A177-3AD203B41FA5}">
                      <a16:colId xmlns:a16="http://schemas.microsoft.com/office/drawing/2014/main" val="37533641"/>
                    </a:ext>
                  </a:extLst>
                </a:gridCol>
                <a:gridCol w="519567">
                  <a:extLst>
                    <a:ext uri="{9D8B030D-6E8A-4147-A177-3AD203B41FA5}">
                      <a16:colId xmlns:a16="http://schemas.microsoft.com/office/drawing/2014/main" val="3986883677"/>
                    </a:ext>
                  </a:extLst>
                </a:gridCol>
                <a:gridCol w="519567">
                  <a:extLst>
                    <a:ext uri="{9D8B030D-6E8A-4147-A177-3AD203B41FA5}">
                      <a16:colId xmlns:a16="http://schemas.microsoft.com/office/drawing/2014/main" val="1630602940"/>
                    </a:ext>
                  </a:extLst>
                </a:gridCol>
                <a:gridCol w="519567">
                  <a:extLst>
                    <a:ext uri="{9D8B030D-6E8A-4147-A177-3AD203B41FA5}">
                      <a16:colId xmlns:a16="http://schemas.microsoft.com/office/drawing/2014/main" val="2549501688"/>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ap="flat" cmpd="sng" algn="ctr">
                      <a:noFill/>
                      <a:prstDash val="solid"/>
                      <a:round/>
                      <a:headEnd type="none" w="med" len="med"/>
                      <a:tailEnd type="none" w="med" len="med"/>
                    </a:lnTlToBr>
                  </a:tcPr>
                </a:tc>
                <a:tc>
                  <a:txBody>
                    <a:bodyPr/>
                    <a:lstStyle/>
                    <a:p>
                      <a:r>
                        <a:rPr lang="en-IN" dirty="0"/>
                        <a:t>1</a:t>
                      </a:r>
                    </a:p>
                  </a:txBody>
                  <a:tcPr>
                    <a:lnL w="12700" cap="flat" cmpd="sng" algn="ctr">
                      <a:solidFill>
                        <a:schemeClr val="tx1"/>
                      </a:solidFill>
                      <a:prstDash val="solid"/>
                      <a:round/>
                      <a:headEnd type="none" w="med" len="med"/>
                      <a:tailEnd type="none" w="med" len="med"/>
                    </a:lnL>
                  </a:tcPr>
                </a:tc>
                <a:tc>
                  <a:txBody>
                    <a:bodyPr/>
                    <a:lstStyle/>
                    <a:p>
                      <a:r>
                        <a:rPr lang="en-IN" dirty="0"/>
                        <a:t>2</a:t>
                      </a:r>
                    </a:p>
                  </a:txBody>
                  <a:tcPr/>
                </a:tc>
                <a:tc>
                  <a:txBody>
                    <a:bodyPr/>
                    <a:lstStyle/>
                    <a:p>
                      <a:r>
                        <a:rPr lang="en-IN" dirty="0"/>
                        <a:t>3</a:t>
                      </a:r>
                    </a:p>
                  </a:txBody>
                  <a:tcPr/>
                </a:tc>
                <a:tc>
                  <a:txBody>
                    <a:bodyPr/>
                    <a:lstStyle/>
                    <a:p>
                      <a:r>
                        <a:rPr lang="en-IN" dirty="0"/>
                        <a:t>4</a:t>
                      </a:r>
                    </a:p>
                  </a:txBody>
                  <a:tcPr/>
                </a:tc>
                <a:tc>
                  <a:txBody>
                    <a:bodyPr/>
                    <a:lstStyle/>
                    <a:p>
                      <a:r>
                        <a:rPr lang="en-IN" dirty="0"/>
                        <a:t>5</a:t>
                      </a:r>
                    </a:p>
                  </a:txBody>
                  <a:tcPr/>
                </a:tc>
                <a:tc>
                  <a:txBody>
                    <a:bodyPr/>
                    <a:lstStyle/>
                    <a:p>
                      <a:r>
                        <a:rPr lang="en-IN" dirty="0"/>
                        <a:t>6</a:t>
                      </a:r>
                    </a:p>
                  </a:txBody>
                  <a:tcPr/>
                </a:tc>
                <a:tc>
                  <a:txBody>
                    <a:bodyPr/>
                    <a:lstStyle/>
                    <a:p>
                      <a:r>
                        <a:rPr lang="en-IN" dirty="0"/>
                        <a:t>7</a:t>
                      </a:r>
                    </a:p>
                  </a:txBody>
                  <a:tcPr/>
                </a:tc>
                <a:tc>
                  <a:txBody>
                    <a:bodyPr/>
                    <a:lstStyle/>
                    <a:p>
                      <a:r>
                        <a:rPr lang="en-IN" dirty="0"/>
                        <a:t>8</a:t>
                      </a:r>
                    </a:p>
                  </a:txBody>
                  <a:tcPr/>
                </a:tc>
                <a:tc>
                  <a:txBody>
                    <a:bodyPr/>
                    <a:lstStyle/>
                    <a:p>
                      <a:r>
                        <a:rPr lang="en-IN" dirty="0"/>
                        <a:t>9</a:t>
                      </a:r>
                    </a:p>
                  </a:txBody>
                  <a:tcPr/>
                </a:tc>
                <a:tc>
                  <a:txBody>
                    <a:bodyPr/>
                    <a:lstStyle/>
                    <a:p>
                      <a:r>
                        <a:rPr lang="en-IN" dirty="0"/>
                        <a:t>10</a:t>
                      </a:r>
                    </a:p>
                  </a:txBody>
                  <a:tcPr/>
                </a:tc>
                <a:tc>
                  <a:txBody>
                    <a:bodyPr/>
                    <a:lstStyle/>
                    <a:p>
                      <a:r>
                        <a:rPr lang="en-IN" dirty="0"/>
                        <a:t>11</a:t>
                      </a:r>
                    </a:p>
                  </a:txBody>
                  <a:tcPr/>
                </a:tc>
                <a:tc>
                  <a:txBody>
                    <a:bodyPr/>
                    <a:lstStyle/>
                    <a:p>
                      <a:r>
                        <a:rPr lang="en-IN" dirty="0"/>
                        <a:t>12</a:t>
                      </a:r>
                    </a:p>
                  </a:txBody>
                  <a:tcPr/>
                </a:tc>
                <a:tc>
                  <a:txBody>
                    <a:bodyPr/>
                    <a:lstStyle/>
                    <a:p>
                      <a:r>
                        <a:rPr lang="en-IN" dirty="0"/>
                        <a:t>13</a:t>
                      </a:r>
                    </a:p>
                  </a:txBody>
                  <a:tcPr/>
                </a:tc>
                <a:tc>
                  <a:txBody>
                    <a:bodyPr/>
                    <a:lstStyle/>
                    <a:p>
                      <a:r>
                        <a:rPr lang="en-IN" dirty="0"/>
                        <a:t>14</a:t>
                      </a:r>
                    </a:p>
                  </a:txBody>
                  <a:tcPr/>
                </a:tc>
                <a:tc>
                  <a:txBody>
                    <a:bodyPr/>
                    <a:lstStyle/>
                    <a:p>
                      <a:r>
                        <a:rPr lang="en-IN" dirty="0"/>
                        <a:t>15</a:t>
                      </a:r>
                    </a:p>
                  </a:txBody>
                  <a:tcPr/>
                </a:tc>
                <a:tc>
                  <a:txBody>
                    <a:bodyPr/>
                    <a:lstStyle/>
                    <a:p>
                      <a:r>
                        <a:rPr lang="en-IN" dirty="0"/>
                        <a:t>16</a:t>
                      </a:r>
                    </a:p>
                  </a:txBody>
                  <a:tcPr/>
                </a:tc>
                <a:tc>
                  <a:txBody>
                    <a:bodyPr/>
                    <a:lstStyle/>
                    <a:p>
                      <a:r>
                        <a:rPr lang="en-IN" dirty="0"/>
                        <a:t>17</a:t>
                      </a:r>
                    </a:p>
                  </a:txBody>
                  <a:tcPr/>
                </a:tc>
                <a:tc>
                  <a:txBody>
                    <a:bodyPr/>
                    <a:lstStyle/>
                    <a:p>
                      <a:r>
                        <a:rPr lang="en-IN" dirty="0"/>
                        <a:t>18</a:t>
                      </a:r>
                    </a:p>
                  </a:txBody>
                  <a:tcPr/>
                </a:tc>
                <a:tc>
                  <a:txBody>
                    <a:bodyPr/>
                    <a:lstStyle/>
                    <a:p>
                      <a:r>
                        <a:rPr lang="en-IN" dirty="0"/>
                        <a:t>19</a:t>
                      </a:r>
                    </a:p>
                  </a:txBody>
                  <a:tcPr/>
                </a:tc>
                <a:tc>
                  <a:txBody>
                    <a:bodyPr/>
                    <a:lstStyle/>
                    <a:p>
                      <a:r>
                        <a:rPr lang="en-IN" dirty="0"/>
                        <a:t>20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41245092"/>
                  </a:ext>
                </a:extLst>
              </a:tr>
              <a:tr h="370840">
                <a:tc>
                  <a:txBody>
                    <a:bodyPr/>
                    <a:lstStyle/>
                    <a:p>
                      <a:pPr algn="ctr" fontAlgn="b"/>
                      <a:r>
                        <a:rPr lang="en-IN" sz="1100" b="0" i="0" u="none" strike="noStrike" dirty="0">
                          <a:solidFill>
                            <a:srgbClr val="000000"/>
                          </a:solidFill>
                          <a:effectLst/>
                          <a:latin typeface="Calibri" panose="020F0502020204030204" pitchFamily="34" charset="0"/>
                        </a:rPr>
                        <a:t>2008-09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dirty="0">
                          <a:effectLst/>
                        </a:rPr>
                        <a:t>55.6</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dirty="0">
                          <a:effectLst/>
                        </a:rPr>
                        <a:t>50.0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47.0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67.9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68.6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56.9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78.0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77.8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65.9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58.3</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40.0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64.7</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75.0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75.0</a:t>
                      </a:r>
                      <a:endParaRPr lang="en-IN" sz="11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4198574"/>
                  </a:ext>
                </a:extLst>
              </a:tr>
              <a:tr h="370840">
                <a:tc>
                  <a:txBody>
                    <a:bodyPr/>
                    <a:lstStyle/>
                    <a:p>
                      <a:pPr algn="ctr" fontAlgn="b"/>
                      <a:r>
                        <a:rPr lang="en-IN" sz="1100" b="0" i="0" u="none" strike="noStrike" dirty="0">
                          <a:solidFill>
                            <a:srgbClr val="000000"/>
                          </a:solidFill>
                          <a:effectLst/>
                          <a:latin typeface="Calibri" panose="020F0502020204030204" pitchFamily="34" charset="0"/>
                        </a:rPr>
                        <a:t>2009-10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60.5</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dirty="0">
                          <a:effectLst/>
                        </a:rPr>
                        <a:t>57.6</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62.7</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62.9</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59.7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72.0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78.3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77.3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69.4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74.3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86.7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80.0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90.0</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9268147"/>
                  </a:ext>
                </a:extLst>
              </a:tr>
              <a:tr h="370840">
                <a:tc>
                  <a:txBody>
                    <a:bodyPr/>
                    <a:lstStyle/>
                    <a:p>
                      <a:pPr algn="ctr" fontAlgn="b"/>
                      <a:r>
                        <a:rPr lang="en-IN" sz="1100" b="0" i="0" u="none" strike="noStrike" dirty="0">
                          <a:solidFill>
                            <a:srgbClr val="000000"/>
                          </a:solidFill>
                          <a:effectLst/>
                          <a:latin typeface="Calibri" panose="020F0502020204030204" pitchFamily="34" charset="0"/>
                        </a:rPr>
                        <a:t>2010-11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68.8</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63.4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60.6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54.4</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58.1</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69.0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76.1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73.9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56.5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65.1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60.6</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5430213"/>
                  </a:ext>
                </a:extLst>
              </a:tr>
              <a:tr h="370840">
                <a:tc>
                  <a:txBody>
                    <a:bodyPr/>
                    <a:lstStyle/>
                    <a:p>
                      <a:pPr algn="ctr" fontAlgn="b"/>
                      <a:r>
                        <a:rPr lang="en-IN" sz="1100" b="0" i="0" u="none" strike="noStrike" dirty="0">
                          <a:solidFill>
                            <a:srgbClr val="000000"/>
                          </a:solidFill>
                          <a:effectLst/>
                          <a:latin typeface="Calibri" panose="020F0502020204030204" pitchFamily="34" charset="0"/>
                        </a:rPr>
                        <a:t>2011-12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61.8</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52.8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60.9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58.5</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60.9</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58.9</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67.3</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44.7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62.2</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51.2</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70.3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44.4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48.0</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9446671"/>
                  </a:ext>
                </a:extLst>
              </a:tr>
              <a:tr h="370840">
                <a:tc>
                  <a:txBody>
                    <a:bodyPr/>
                    <a:lstStyle/>
                    <a:p>
                      <a:pPr algn="ctr" fontAlgn="b"/>
                      <a:r>
                        <a:rPr lang="en-IN" sz="1100" b="0" i="0" u="none" strike="noStrike" dirty="0">
                          <a:solidFill>
                            <a:srgbClr val="000000"/>
                          </a:solidFill>
                          <a:effectLst/>
                          <a:latin typeface="Calibri" panose="020F0502020204030204" pitchFamily="34" charset="0"/>
                        </a:rPr>
                        <a:t>2012-13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53.9</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57.7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63.3</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71.7</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56.5</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70.5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68.3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59.0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71.4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56.0</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24040309"/>
                  </a:ext>
                </a:extLst>
              </a:tr>
              <a:tr h="370840">
                <a:tc>
                  <a:txBody>
                    <a:bodyPr/>
                    <a:lstStyle/>
                    <a:p>
                      <a:pPr algn="ctr" fontAlgn="b"/>
                      <a:r>
                        <a:rPr lang="en-IN" sz="1100" b="0" i="0" u="none" strike="noStrike" dirty="0">
                          <a:solidFill>
                            <a:srgbClr val="000000"/>
                          </a:solidFill>
                          <a:effectLst/>
                          <a:latin typeface="Calibri" panose="020F0502020204030204" pitchFamily="34" charset="0"/>
                        </a:rPr>
                        <a:t>2013-14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60.5</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58.3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58.5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58.3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52.2</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46.9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53.6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72.0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55.1</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60.0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47.4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58.3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72.7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56.3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5548511"/>
                  </a:ext>
                </a:extLst>
              </a:tr>
              <a:tr h="370840">
                <a:tc>
                  <a:txBody>
                    <a:bodyPr/>
                    <a:lstStyle/>
                    <a:p>
                      <a:pPr algn="ctr" fontAlgn="b"/>
                      <a:r>
                        <a:rPr lang="en-IN" sz="1100" b="0" i="0" u="none" strike="noStrike" dirty="0">
                          <a:solidFill>
                            <a:srgbClr val="000000"/>
                          </a:solidFill>
                          <a:effectLst/>
                          <a:latin typeface="Calibri" panose="020F0502020204030204" pitchFamily="34" charset="0"/>
                        </a:rPr>
                        <a:t>2014-15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56.3</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57.0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62.9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56.5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43.8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59.6</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56.8</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66.7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76.7</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54623334"/>
                  </a:ext>
                </a:extLst>
              </a:tr>
              <a:tr h="370840">
                <a:tc>
                  <a:txBody>
                    <a:bodyPr/>
                    <a:lstStyle/>
                    <a:p>
                      <a:pPr algn="ctr" fontAlgn="b"/>
                      <a:r>
                        <a:rPr lang="en-IN" sz="1100" b="0" i="0" u="none" strike="noStrike" dirty="0">
                          <a:solidFill>
                            <a:srgbClr val="000000"/>
                          </a:solidFill>
                          <a:effectLst/>
                          <a:latin typeface="Calibri" panose="020F0502020204030204" pitchFamily="34" charset="0"/>
                        </a:rPr>
                        <a:t>2015-16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51.9</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56.3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62.1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53.3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54.9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53.3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53.5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50.0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75.7</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67.6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64.7</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8613928"/>
                  </a:ext>
                </a:extLst>
              </a:tr>
              <a:tr h="370840">
                <a:tc>
                  <a:txBody>
                    <a:bodyPr/>
                    <a:lstStyle/>
                    <a:p>
                      <a:pPr algn="ctr" fontAlgn="b"/>
                      <a:r>
                        <a:rPr lang="en-IN" sz="1100" b="0" i="0" u="none" strike="noStrike" dirty="0">
                          <a:solidFill>
                            <a:srgbClr val="000000"/>
                          </a:solidFill>
                          <a:effectLst/>
                          <a:latin typeface="Calibri" panose="020F0502020204030204" pitchFamily="34" charset="0"/>
                        </a:rPr>
                        <a:t>2016-17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54.8</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61.6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51.3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53.9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60.0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49.3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70.5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67.4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52.2</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77.3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61.4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65.9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82.5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70.0</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82.4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58.3</a:t>
                      </a:r>
                      <a:endParaRPr lang="en-IN" sz="11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19086223"/>
                  </a:ext>
                </a:extLst>
              </a:tr>
              <a:tr h="370840">
                <a:tc>
                  <a:txBody>
                    <a:bodyPr/>
                    <a:lstStyle/>
                    <a:p>
                      <a:pPr algn="ctr" fontAlgn="b"/>
                      <a:r>
                        <a:rPr lang="en-IN" sz="1100" b="0" i="0" u="none" strike="noStrike" dirty="0">
                          <a:solidFill>
                            <a:srgbClr val="000000"/>
                          </a:solidFill>
                          <a:effectLst/>
                          <a:latin typeface="Calibri" panose="020F0502020204030204" pitchFamily="34" charset="0"/>
                        </a:rPr>
                        <a:t>2017-18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IN" sz="1100" u="none" strike="noStrike">
                          <a:effectLst/>
                        </a:rPr>
                        <a:t>50.0</a:t>
                      </a:r>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58.0</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55.8</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52.9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74.6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48.1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69.4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57.4</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63.6</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59.1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59.1</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64.3</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65.9</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72.5</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a:effectLst/>
                        </a:rPr>
                        <a:t>62.2</a:t>
                      </a:r>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52.8</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63.6</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60.6</a:t>
                      </a:r>
                      <a:endParaRPr lang="en-IN"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100" u="none" strike="noStrike" dirty="0">
                          <a:effectLst/>
                        </a:rPr>
                        <a:t>58.1</a:t>
                      </a:r>
                      <a:endParaRPr lang="en-IN" sz="11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98718650"/>
                  </a:ext>
                </a:extLst>
              </a:tr>
            </a:tbl>
          </a:graphicData>
        </a:graphic>
      </p:graphicFrame>
      <p:sp>
        <p:nvSpPr>
          <p:cNvPr id="4" name="Slide Number Placeholder 3"/>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16884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stretch>
            <a:fillRect/>
          </a:stretch>
        </p:blipFill>
        <p:spPr>
          <a:xfrm>
            <a:off x="-1" y="1"/>
            <a:ext cx="10412973" cy="6858000"/>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3943009"/>
            <a:ext cx="804898" cy="2125997"/>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884557" y="3429000"/>
            <a:ext cx="4000501" cy="2125996"/>
          </a:xfrm>
        </p:spPr>
        <p:txBody>
          <a:bodyPr/>
          <a:lstStyle/>
          <a:p>
            <a:br>
              <a:rPr lang="en-ZA" dirty="0"/>
            </a:br>
            <a:r>
              <a:rPr lang="en-ZA" dirty="0"/>
              <a:t>Results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8112154" y="4865615"/>
            <a:ext cx="3495646" cy="519184"/>
          </a:xfrm>
        </p:spPr>
        <p:txBody>
          <a:bodyPr/>
          <a:lstStyle/>
          <a:p>
            <a:r>
              <a:rPr lang="en-ZA" dirty="0"/>
              <a:t>Statistical tests &amp; Graphical plots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49067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presentation</Template>
  <TotalTime>0</TotalTime>
  <Words>1229</Words>
  <Application>Microsoft Office PowerPoint</Application>
  <PresentationFormat>Widescreen</PresentationFormat>
  <Paragraphs>562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Corbel</vt:lpstr>
      <vt:lpstr>Times New Roman</vt:lpstr>
      <vt:lpstr>Office Theme</vt:lpstr>
      <vt:lpstr>Analysis  of  the  Effect  of   Home Advantage  on  Wins  in  EPL</vt:lpstr>
      <vt:lpstr>Home Advantage</vt:lpstr>
      <vt:lpstr>What is Home Advantage?</vt:lpstr>
      <vt:lpstr>  Possible reasons behind Home Advantage</vt:lpstr>
      <vt:lpstr> Methodology</vt:lpstr>
      <vt:lpstr>Procedure</vt:lpstr>
      <vt:lpstr>Analyses</vt:lpstr>
      <vt:lpstr>Table showing Home-Advantage indices of Seasons versus Finishing positions</vt:lpstr>
      <vt:lpstr> Results</vt:lpstr>
      <vt:lpstr>Data Summary</vt:lpstr>
      <vt:lpstr>PowerPoint Presentation</vt:lpstr>
      <vt:lpstr>Tables showing the results of the Shapiro-Wilks test</vt:lpstr>
      <vt:lpstr>Median tests</vt:lpstr>
      <vt:lpstr>Paired t-tests</vt:lpstr>
      <vt:lpstr>Figure showing the average home advantage indices w.r.t the finishing positions</vt:lpstr>
      <vt:lpstr>Figure showing the average home advantage indices w.r.t each season</vt:lpstr>
      <vt:lpstr> Conclusions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2019-04-18T15:38:22Z</dcterms:created>
  <dcterms:modified xsi:type="dcterms:W3CDTF">2019-04-26T18:14:57Z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